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3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5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8.xml" ContentType="application/vnd.openxmlformats-officedocument.presentationml.notesSl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1.xml" ContentType="application/vnd.openxmlformats-officedocument.presentationml.notesSl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2.xml" ContentType="application/vnd.openxmlformats-officedocument.presentationml.notesSl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3.xml" ContentType="application/vnd.openxmlformats-officedocument.presentationml.notesSlid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24.xml" ContentType="application/vnd.openxmlformats-officedocument.presentationml.notesSlid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25.xml" ContentType="application/vnd.openxmlformats-officedocument.presentationml.notesSlid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87" r:id="rId4"/>
    <p:sldId id="262" r:id="rId5"/>
    <p:sldId id="280" r:id="rId6"/>
    <p:sldId id="259" r:id="rId7"/>
    <p:sldId id="296" r:id="rId8"/>
    <p:sldId id="267" r:id="rId9"/>
    <p:sldId id="288" r:id="rId10"/>
    <p:sldId id="268" r:id="rId11"/>
    <p:sldId id="264" r:id="rId12"/>
    <p:sldId id="289" r:id="rId13"/>
    <p:sldId id="271" r:id="rId14"/>
    <p:sldId id="260" r:id="rId15"/>
    <p:sldId id="290" r:id="rId16"/>
    <p:sldId id="263" r:id="rId17"/>
    <p:sldId id="291" r:id="rId18"/>
    <p:sldId id="270" r:id="rId19"/>
    <p:sldId id="292" r:id="rId20"/>
    <p:sldId id="265" r:id="rId21"/>
    <p:sldId id="293" r:id="rId22"/>
    <p:sldId id="272" r:id="rId23"/>
    <p:sldId id="297" r:id="rId24"/>
    <p:sldId id="298" r:id="rId25"/>
    <p:sldId id="299" r:id="rId26"/>
    <p:sldId id="303" r:id="rId27"/>
    <p:sldId id="300" r:id="rId28"/>
    <p:sldId id="301" r:id="rId29"/>
    <p:sldId id="302" r:id="rId30"/>
    <p:sldId id="273" r:id="rId31"/>
    <p:sldId id="294" r:id="rId32"/>
    <p:sldId id="276" r:id="rId33"/>
    <p:sldId id="295" r:id="rId34"/>
    <p:sldId id="278" r:id="rId3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9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0\data\cityshare\Administration\Bank%20Spreadsheets\Financial%20Workshee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0\data\cityshare\Administration\Bank%20Spreadsheets\Financial%20Worksheet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0\data\cityshare\Administration\Bank%20Spreadsheets\Financial%20Worksheet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0\data\cityshare\Administration\Bank%20Spreadsheets\Financial%20Worksheet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0\data\cityshare\Administration\Bank%20Spreadsheets\Financial%20Worksheet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0\data\cityshare\Administration\Bank%20Spreadsheets\Financial%20Worksheet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0\data\cityshare\Administration\Bank%20Spreadsheets\Financial%20Worksheet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0\data\cityshare\Administration\Bank%20Spreadsheets\Financial%20Worksheet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0\data\cityshare\Administration\Bank%20Spreadsheets\Financial%20Worksheets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0\data\cityshare\Administration\Bank%20Spreadsheets\Financial%20Worksheets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0\data\cityshare\Administration\Bank%20Spreadsheets\Financial%20Worksheets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0\data\cityshare\Administration\Bank%20Spreadsheets\Financial%20Workshee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0\data\cityshare\Administration\Bank%20Spreadsheets\Financial%20Worksheets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0\data\cityshare\Administration\Bank%20Spreadsheets\Financial%20Worksheets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0\data\cityshare\Administration\Bank%20Spreadsheets\Yearly%20Totals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0\data\cityshare\Administration\Bank%20Spreadsheets\Yearly%20Totals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0\data\cityshare\Administration\Bank%20Spreadsheets\Financial%20Worksheets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0\data\cityshare\Administration\Bank%20Spreadsheets\Financial%20Worksheets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0\data\cityshare\Administration\Bank%20Spreadsheets\Financial%20Worksheets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0\data\cityshare\Administration\Bank%20Spreadsheets\Financial%20Workshee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0\data\cityshare\Administration\Bank%20Spreadsheets\Financial%20Worksheet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10.10\data\cityshare\Administration\Bank%20Spreadsheets\Financial%20Worksheet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Revenue!$B$2</c:f>
              <c:strCache>
                <c:ptCount val="1"/>
                <c:pt idx="0">
                  <c:v> YE Prior Year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Revenue!$A$3:$A$9</c:f>
              <c:strCache>
                <c:ptCount val="7"/>
                <c:pt idx="0">
                  <c:v>Fines</c:v>
                </c:pt>
                <c:pt idx="1">
                  <c:v>Interest Income</c:v>
                </c:pt>
                <c:pt idx="2">
                  <c:v>Property Taxes</c:v>
                </c:pt>
                <c:pt idx="3">
                  <c:v>Refuse Collection</c:v>
                </c:pt>
                <c:pt idx="4">
                  <c:v>Sales Tax</c:v>
                </c:pt>
                <c:pt idx="5">
                  <c:v>Utility Municipal Fees</c:v>
                </c:pt>
                <c:pt idx="6">
                  <c:v>Other Income</c:v>
                </c:pt>
              </c:strCache>
            </c:strRef>
          </c:cat>
          <c:val>
            <c:numRef>
              <c:f>Revenue!$B$3:$B$9</c:f>
              <c:numCache>
                <c:formatCode>_("$"* #,##0.00_);_("$"* \(#,##0.00\);_("$"* "-"??_);_(@_)</c:formatCode>
                <c:ptCount val="7"/>
                <c:pt idx="0">
                  <c:v>285977.43</c:v>
                </c:pt>
                <c:pt idx="1">
                  <c:v>13229.93</c:v>
                </c:pt>
                <c:pt idx="2">
                  <c:v>1342615.87</c:v>
                </c:pt>
                <c:pt idx="3">
                  <c:v>783041.73</c:v>
                </c:pt>
                <c:pt idx="4">
                  <c:v>1959536.62</c:v>
                </c:pt>
                <c:pt idx="5">
                  <c:v>248828.08</c:v>
                </c:pt>
                <c:pt idx="6">
                  <c:v>542221.75000000012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56-4B7D-8187-321968AD62BA}"/>
            </c:ext>
          </c:extLst>
        </c:ser>
        <c:ser>
          <c:idx val="1"/>
          <c:order val="1"/>
          <c:tx>
            <c:strRef>
              <c:f>Revenue!$C$2</c:f>
              <c:strCache>
                <c:ptCount val="1"/>
                <c:pt idx="0">
                  <c:v> YE Actual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Revenue!$A$3:$A$9</c:f>
              <c:strCache>
                <c:ptCount val="7"/>
                <c:pt idx="0">
                  <c:v>Fines</c:v>
                </c:pt>
                <c:pt idx="1">
                  <c:v>Interest Income</c:v>
                </c:pt>
                <c:pt idx="2">
                  <c:v>Property Taxes</c:v>
                </c:pt>
                <c:pt idx="3">
                  <c:v>Refuse Collection</c:v>
                </c:pt>
                <c:pt idx="4">
                  <c:v>Sales Tax</c:v>
                </c:pt>
                <c:pt idx="5">
                  <c:v>Utility Municipal Fees</c:v>
                </c:pt>
                <c:pt idx="6">
                  <c:v>Other Income</c:v>
                </c:pt>
              </c:strCache>
            </c:strRef>
          </c:cat>
          <c:val>
            <c:numRef>
              <c:f>Revenue!$C$3:$C$9</c:f>
              <c:numCache>
                <c:formatCode>_("$"* #,##0.00_);_("$"* \(#,##0.00\);_("$"* "-"??_);_(@_)</c:formatCode>
                <c:ptCount val="7"/>
                <c:pt idx="0">
                  <c:v>374016.95</c:v>
                </c:pt>
                <c:pt idx="1">
                  <c:v>266484.3</c:v>
                </c:pt>
                <c:pt idx="2">
                  <c:v>1591099.25</c:v>
                </c:pt>
                <c:pt idx="3">
                  <c:v>821594.93</c:v>
                </c:pt>
                <c:pt idx="4">
                  <c:v>2045800.69</c:v>
                </c:pt>
                <c:pt idx="5">
                  <c:v>263387.40000000002</c:v>
                </c:pt>
                <c:pt idx="6">
                  <c:v>695792.88000000082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56-4B7D-8187-321968AD62BA}"/>
            </c:ext>
          </c:extLst>
        </c:ser>
        <c:ser>
          <c:idx val="2"/>
          <c:order val="2"/>
          <c:tx>
            <c:strRef>
              <c:f>Revenue!$D$2</c:f>
              <c:strCache>
                <c:ptCount val="1"/>
                <c:pt idx="0">
                  <c:v> YE Budget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Revenue!$A$3:$A$9</c:f>
              <c:strCache>
                <c:ptCount val="7"/>
                <c:pt idx="0">
                  <c:v>Fines</c:v>
                </c:pt>
                <c:pt idx="1">
                  <c:v>Interest Income</c:v>
                </c:pt>
                <c:pt idx="2">
                  <c:v>Property Taxes</c:v>
                </c:pt>
                <c:pt idx="3">
                  <c:v>Refuse Collection</c:v>
                </c:pt>
                <c:pt idx="4">
                  <c:v>Sales Tax</c:v>
                </c:pt>
                <c:pt idx="5">
                  <c:v>Utility Municipal Fees</c:v>
                </c:pt>
                <c:pt idx="6">
                  <c:v>Other Income</c:v>
                </c:pt>
              </c:strCache>
            </c:strRef>
          </c:cat>
          <c:val>
            <c:numRef>
              <c:f>Revenue!$D$3:$D$9</c:f>
              <c:numCache>
                <c:formatCode>_("$"* #,##0.00_);_("$"* \(#,##0.00\);_("$"* "-"??_);_(@_)</c:formatCode>
                <c:ptCount val="7"/>
                <c:pt idx="0">
                  <c:v>295000</c:v>
                </c:pt>
                <c:pt idx="1">
                  <c:v>250000</c:v>
                </c:pt>
                <c:pt idx="2">
                  <c:v>1342615.87</c:v>
                </c:pt>
                <c:pt idx="3">
                  <c:v>772100</c:v>
                </c:pt>
                <c:pt idx="4">
                  <c:v>1928373</c:v>
                </c:pt>
                <c:pt idx="5">
                  <c:v>252000</c:v>
                </c:pt>
                <c:pt idx="6">
                  <c:v>1080421.1399999997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56-4B7D-8187-321968AD62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43247600"/>
        <c:axId val="1643248144"/>
      </c:barChart>
      <c:catAx>
        <c:axId val="1643247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3248144"/>
        <c:crosses val="autoZero"/>
        <c:auto val="1"/>
        <c:lblAlgn val="ctr"/>
        <c:lblOffset val="100"/>
        <c:noMultiLvlLbl val="0"/>
      </c:catAx>
      <c:valAx>
        <c:axId val="16432481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3247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Revenue!$B$18</c:f>
              <c:strCache>
                <c:ptCount val="1"/>
                <c:pt idx="0">
                  <c:v> YE Prior Year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Revenue!$A$19:$A$21</c:f>
              <c:strCache>
                <c:ptCount val="3"/>
                <c:pt idx="0">
                  <c:v>Water Sales</c:v>
                </c:pt>
                <c:pt idx="1">
                  <c:v>Sewer Sales</c:v>
                </c:pt>
                <c:pt idx="2">
                  <c:v>Other Income</c:v>
                </c:pt>
              </c:strCache>
            </c:strRef>
          </c:cat>
          <c:val>
            <c:numRef>
              <c:f>Revenue!$B$19:$B$21</c:f>
              <c:numCache>
                <c:formatCode>_("$"* #,##0.00_);_("$"* \(#,##0.00\);_("$"* "-"??_);_(@_)</c:formatCode>
                <c:ptCount val="3"/>
                <c:pt idx="0">
                  <c:v>1808720.2</c:v>
                </c:pt>
                <c:pt idx="1">
                  <c:v>944056.26</c:v>
                </c:pt>
                <c:pt idx="2">
                  <c:v>185389.58000000007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B5-4CA2-96DF-508C69443125}"/>
            </c:ext>
          </c:extLst>
        </c:ser>
        <c:ser>
          <c:idx val="1"/>
          <c:order val="1"/>
          <c:tx>
            <c:strRef>
              <c:f>Revenue!$C$18</c:f>
              <c:strCache>
                <c:ptCount val="1"/>
                <c:pt idx="0">
                  <c:v> YE Actual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Revenue!$A$19:$A$21</c:f>
              <c:strCache>
                <c:ptCount val="3"/>
                <c:pt idx="0">
                  <c:v>Water Sales</c:v>
                </c:pt>
                <c:pt idx="1">
                  <c:v>Sewer Sales</c:v>
                </c:pt>
                <c:pt idx="2">
                  <c:v>Other Income</c:v>
                </c:pt>
              </c:strCache>
            </c:strRef>
          </c:cat>
          <c:val>
            <c:numRef>
              <c:f>Revenue!$C$19:$C$21</c:f>
              <c:numCache>
                <c:formatCode>_("$"* #,##0.00_);_("$"* \(#,##0.00\);_("$"* "-"??_);_(@_)</c:formatCode>
                <c:ptCount val="3"/>
                <c:pt idx="0">
                  <c:v>1893322.43</c:v>
                </c:pt>
                <c:pt idx="1">
                  <c:v>994932.22</c:v>
                </c:pt>
                <c:pt idx="2">
                  <c:v>169539.87999999989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B5-4CA2-96DF-508C69443125}"/>
            </c:ext>
          </c:extLst>
        </c:ser>
        <c:ser>
          <c:idx val="2"/>
          <c:order val="2"/>
          <c:tx>
            <c:strRef>
              <c:f>Revenue!$D$18</c:f>
              <c:strCache>
                <c:ptCount val="1"/>
                <c:pt idx="0">
                  <c:v> YE Budget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Revenue!$A$19:$A$21</c:f>
              <c:strCache>
                <c:ptCount val="3"/>
                <c:pt idx="0">
                  <c:v>Water Sales</c:v>
                </c:pt>
                <c:pt idx="1">
                  <c:v>Sewer Sales</c:v>
                </c:pt>
                <c:pt idx="2">
                  <c:v>Other Income</c:v>
                </c:pt>
              </c:strCache>
            </c:strRef>
          </c:cat>
          <c:val>
            <c:numRef>
              <c:f>Revenue!$D$19:$D$21</c:f>
              <c:numCache>
                <c:formatCode>_("$"* #,##0.00_);_("$"* \(#,##0.00\);_("$"* "-"??_);_(@_)</c:formatCode>
                <c:ptCount val="3"/>
                <c:pt idx="0">
                  <c:v>1831649</c:v>
                </c:pt>
                <c:pt idx="1">
                  <c:v>935255</c:v>
                </c:pt>
                <c:pt idx="2">
                  <c:v>147567.79000000004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B5-4CA2-96DF-508C694431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43251408"/>
        <c:axId val="1643251952"/>
      </c:barChart>
      <c:catAx>
        <c:axId val="1643251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3251952"/>
        <c:crosses val="autoZero"/>
        <c:auto val="1"/>
        <c:lblAlgn val="ctr"/>
        <c:lblOffset val="100"/>
        <c:noMultiLvlLbl val="0"/>
      </c:catAx>
      <c:valAx>
        <c:axId val="1643251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3251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Revenue!$A$19</c:f>
              <c:strCache>
                <c:ptCount val="1"/>
                <c:pt idx="0">
                  <c:v>Water 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Revenue!$B$18:$D$18</c:f>
              <c:strCache>
                <c:ptCount val="3"/>
                <c:pt idx="0">
                  <c:v> YE Prior Year </c:v>
                </c:pt>
                <c:pt idx="1">
                  <c:v> YE Actual </c:v>
                </c:pt>
                <c:pt idx="2">
                  <c:v> YE Budget </c:v>
                </c:pt>
              </c:strCache>
            </c:strRef>
          </c:cat>
          <c:val>
            <c:numRef>
              <c:f>Revenue!$B$19:$D$19</c:f>
              <c:numCache>
                <c:formatCode>_("$"* #,##0.00_);_("$"* \(#,##0.00\);_("$"* "-"??_);_(@_)</c:formatCode>
                <c:ptCount val="3"/>
                <c:pt idx="0">
                  <c:v>1808720.2</c:v>
                </c:pt>
                <c:pt idx="1">
                  <c:v>1893322.43</c:v>
                </c:pt>
                <c:pt idx="2">
                  <c:v>1831649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27-4E57-A1C5-622207127CBE}"/>
            </c:ext>
          </c:extLst>
        </c:ser>
        <c:ser>
          <c:idx val="1"/>
          <c:order val="1"/>
          <c:tx>
            <c:strRef>
              <c:f>Revenue!$A$20</c:f>
              <c:strCache>
                <c:ptCount val="1"/>
                <c:pt idx="0">
                  <c:v>Sewer Sales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Revenue!$B$18:$D$18</c:f>
              <c:strCache>
                <c:ptCount val="3"/>
                <c:pt idx="0">
                  <c:v> YE Prior Year </c:v>
                </c:pt>
                <c:pt idx="1">
                  <c:v> YE Actual </c:v>
                </c:pt>
                <c:pt idx="2">
                  <c:v> YE Budget </c:v>
                </c:pt>
              </c:strCache>
            </c:strRef>
          </c:cat>
          <c:val>
            <c:numRef>
              <c:f>Revenue!$B$20:$D$20</c:f>
              <c:numCache>
                <c:formatCode>_("$"* #,##0.00_);_("$"* \(#,##0.00\);_("$"* "-"??_);_(@_)</c:formatCode>
                <c:ptCount val="3"/>
                <c:pt idx="0">
                  <c:v>944056.26</c:v>
                </c:pt>
                <c:pt idx="1">
                  <c:v>994932.22</c:v>
                </c:pt>
                <c:pt idx="2">
                  <c:v>935255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27-4E57-A1C5-622207127CBE}"/>
            </c:ext>
          </c:extLst>
        </c:ser>
        <c:ser>
          <c:idx val="2"/>
          <c:order val="2"/>
          <c:tx>
            <c:strRef>
              <c:f>Revenue!$A$21</c:f>
              <c:strCache>
                <c:ptCount val="1"/>
                <c:pt idx="0">
                  <c:v>Other Income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Revenue!$B$18:$D$18</c:f>
              <c:strCache>
                <c:ptCount val="3"/>
                <c:pt idx="0">
                  <c:v> YE Prior Year </c:v>
                </c:pt>
                <c:pt idx="1">
                  <c:v> YE Actual </c:v>
                </c:pt>
                <c:pt idx="2">
                  <c:v> YE Budget </c:v>
                </c:pt>
              </c:strCache>
            </c:strRef>
          </c:cat>
          <c:val>
            <c:numRef>
              <c:f>Revenue!$B$21:$D$21</c:f>
              <c:numCache>
                <c:formatCode>_("$"* #,##0.00_);_("$"* \(#,##0.00\);_("$"* "-"??_);_(@_)</c:formatCode>
                <c:ptCount val="3"/>
                <c:pt idx="0">
                  <c:v>185389.58000000007</c:v>
                </c:pt>
                <c:pt idx="1">
                  <c:v>169539.87999999989</c:v>
                </c:pt>
                <c:pt idx="2">
                  <c:v>147567.79000000004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A27-4E57-A1C5-622207127CB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951473935"/>
        <c:axId val="1149179311"/>
      </c:barChart>
      <c:catAx>
        <c:axId val="19514739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9179311"/>
        <c:crosses val="autoZero"/>
        <c:auto val="1"/>
        <c:lblAlgn val="ctr"/>
        <c:lblOffset val="100"/>
        <c:noMultiLvlLbl val="0"/>
      </c:catAx>
      <c:valAx>
        <c:axId val="1149179311"/>
        <c:scaling>
          <c:orientation val="minMax"/>
        </c:scaling>
        <c:delete val="1"/>
        <c:axPos val="l"/>
        <c:numFmt formatCode="_(&quot;$&quot;* #,##0.00_);_(&quot;$&quot;* \(#,##0.00\);_(&quot;$&quot;* &quot;-&quot;??_);_(@_)" sourceLinked="1"/>
        <c:majorTickMark val="none"/>
        <c:minorTickMark val="none"/>
        <c:tickLblPos val="nextTo"/>
        <c:crossAx val="1951473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Water Fund Total Revenue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Revenue!$C$18</c:f>
              <c:strCache>
                <c:ptCount val="1"/>
                <c:pt idx="0">
                  <c:v> YE Actual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BA3-4B20-8E67-33ABF193AA0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BA3-4B20-8E67-33ABF193AA0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BA3-4B20-8E67-33ABF193AA0B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Revenue!$A$19:$A$21</c:f>
              <c:strCache>
                <c:ptCount val="3"/>
                <c:pt idx="0">
                  <c:v>Water Sales</c:v>
                </c:pt>
                <c:pt idx="1">
                  <c:v>Sewer Sales</c:v>
                </c:pt>
                <c:pt idx="2">
                  <c:v>Other Income</c:v>
                </c:pt>
              </c:strCache>
            </c:strRef>
          </c:cat>
          <c:val>
            <c:numRef>
              <c:f>Revenue!$C$19:$C$21</c:f>
              <c:numCache>
                <c:formatCode>_("$"* #,##0.00_);_("$"* \(#,##0.00\);_("$"* "-"??_);_(@_)</c:formatCode>
                <c:ptCount val="3"/>
                <c:pt idx="0">
                  <c:v>1893322.43</c:v>
                </c:pt>
                <c:pt idx="1">
                  <c:v>994932.22</c:v>
                </c:pt>
                <c:pt idx="2">
                  <c:v>169539.87999999989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BA3-4B20-8E67-33ABF193AA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Expense!$A$19</c:f>
              <c:strCache>
                <c:ptCount val="1"/>
                <c:pt idx="0">
                  <c:v>Water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Expense!$B$18:$D$18</c:f>
              <c:strCache>
                <c:ptCount val="3"/>
                <c:pt idx="0">
                  <c:v> YE Prior Year </c:v>
                </c:pt>
                <c:pt idx="1">
                  <c:v> YE Actual </c:v>
                </c:pt>
                <c:pt idx="2">
                  <c:v> YE Budget </c:v>
                </c:pt>
              </c:strCache>
            </c:strRef>
          </c:cat>
          <c:val>
            <c:numRef>
              <c:f>Expense!$B$19:$D$19</c:f>
              <c:numCache>
                <c:formatCode>_("$"* #,##0.00_);_("$"* \(#,##0.00\);_("$"* "-"??_);_(@_)</c:formatCode>
                <c:ptCount val="3"/>
                <c:pt idx="0">
                  <c:v>1703306.05</c:v>
                </c:pt>
                <c:pt idx="1">
                  <c:v>1155690.08</c:v>
                </c:pt>
                <c:pt idx="2">
                  <c:v>1291395.54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77-423B-A026-9A7A8E989FB5}"/>
            </c:ext>
          </c:extLst>
        </c:ser>
        <c:ser>
          <c:idx val="1"/>
          <c:order val="1"/>
          <c:tx>
            <c:strRef>
              <c:f>Expense!$A$20</c:f>
              <c:strCache>
                <c:ptCount val="1"/>
                <c:pt idx="0">
                  <c:v>Wastewater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Expense!$B$18:$D$18</c:f>
              <c:strCache>
                <c:ptCount val="3"/>
                <c:pt idx="0">
                  <c:v> YE Prior Year </c:v>
                </c:pt>
                <c:pt idx="1">
                  <c:v> YE Actual </c:v>
                </c:pt>
                <c:pt idx="2">
                  <c:v> YE Budget </c:v>
                </c:pt>
              </c:strCache>
            </c:strRef>
          </c:cat>
          <c:val>
            <c:numRef>
              <c:f>Expense!$B$20:$D$20</c:f>
              <c:numCache>
                <c:formatCode>_("$"* #,##0.00_);_("$"* \(#,##0.00\);_("$"* "-"??_);_(@_)</c:formatCode>
                <c:ptCount val="3"/>
                <c:pt idx="0">
                  <c:v>446701.04</c:v>
                </c:pt>
                <c:pt idx="1">
                  <c:v>496365.18</c:v>
                </c:pt>
                <c:pt idx="2">
                  <c:v>474228.79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77-423B-A026-9A7A8E989FB5}"/>
            </c:ext>
          </c:extLst>
        </c:ser>
        <c:ser>
          <c:idx val="2"/>
          <c:order val="2"/>
          <c:tx>
            <c:strRef>
              <c:f>Expense!$A$21</c:f>
              <c:strCache>
                <c:ptCount val="1"/>
                <c:pt idx="0">
                  <c:v>Transfers (Debt Svc)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Expense!$B$18:$D$18</c:f>
              <c:strCache>
                <c:ptCount val="3"/>
                <c:pt idx="0">
                  <c:v> YE Prior Year </c:v>
                </c:pt>
                <c:pt idx="1">
                  <c:v> YE Actual </c:v>
                </c:pt>
                <c:pt idx="2">
                  <c:v> YE Budget </c:v>
                </c:pt>
              </c:strCache>
            </c:strRef>
          </c:cat>
          <c:val>
            <c:numRef>
              <c:f>Expense!$B$21:$D$21</c:f>
              <c:numCache>
                <c:formatCode>_("$"* #,##0.00_);_("$"* \(#,##0.00\);_("$"* "-"??_);_(@_)</c:formatCode>
                <c:ptCount val="3"/>
                <c:pt idx="0">
                  <c:v>892464</c:v>
                </c:pt>
                <c:pt idx="1">
                  <c:v>1202284</c:v>
                </c:pt>
                <c:pt idx="2">
                  <c:v>1200978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77-423B-A026-9A7A8E989FB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1951473455"/>
        <c:axId val="1149180799"/>
      </c:barChart>
      <c:catAx>
        <c:axId val="19514734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9180799"/>
        <c:crosses val="autoZero"/>
        <c:auto val="1"/>
        <c:lblAlgn val="ctr"/>
        <c:lblOffset val="100"/>
        <c:noMultiLvlLbl val="0"/>
      </c:catAx>
      <c:valAx>
        <c:axId val="1149180799"/>
        <c:scaling>
          <c:orientation val="minMax"/>
        </c:scaling>
        <c:delete val="1"/>
        <c:axPos val="l"/>
        <c:numFmt formatCode="_(&quot;$&quot;* #,##0.00_);_(&quot;$&quot;* \(#,##0.00\);_(&quot;$&quot;* &quot;-&quot;??_);_(@_)" sourceLinked="1"/>
        <c:majorTickMark val="none"/>
        <c:minorTickMark val="none"/>
        <c:tickLblPos val="nextTo"/>
        <c:crossAx val="19514734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Water Fund Expenditures</a:t>
            </a:r>
          </a:p>
          <a:p>
            <a:pPr>
              <a:defRPr/>
            </a:pPr>
            <a:r>
              <a:rPr lang="en-US"/>
              <a:t>Per Department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Expense!$C$18</c:f>
              <c:strCache>
                <c:ptCount val="1"/>
                <c:pt idx="0">
                  <c:v> YE Actual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DA4-4EB5-96E3-A86853CCBA2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DA4-4EB5-96E3-A86853CCBA2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DA4-4EB5-96E3-A86853CCBA27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Expense!$A$19:$A$21</c:f>
              <c:strCache>
                <c:ptCount val="3"/>
                <c:pt idx="0">
                  <c:v>Water</c:v>
                </c:pt>
                <c:pt idx="1">
                  <c:v>Wastewater</c:v>
                </c:pt>
                <c:pt idx="2">
                  <c:v>Transfers (Debt Svc)</c:v>
                </c:pt>
              </c:strCache>
            </c:strRef>
          </c:cat>
          <c:val>
            <c:numRef>
              <c:f>Expense!$C$19:$C$21</c:f>
              <c:numCache>
                <c:formatCode>_("$"* #,##0.00_);_("$"* \(#,##0.00\);_("$"* "-"??_);_(@_)</c:formatCode>
                <c:ptCount val="3"/>
                <c:pt idx="0">
                  <c:v>1155690.08</c:v>
                </c:pt>
                <c:pt idx="1">
                  <c:v>496365.18</c:v>
                </c:pt>
                <c:pt idx="2">
                  <c:v>1202284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DA4-4EB5-96E3-A86853CCBA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Water Fund Revenue &amp; Expense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'R&amp;E Graph'!$A$26</c:f>
              <c:strCache>
                <c:ptCount val="1"/>
                <c:pt idx="0">
                  <c:v>Revenue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strRef>
              <c:f>'R&amp;E Graph'!$AD$25:$AO$25</c:f>
              <c:strCache>
                <c:ptCount val="12"/>
                <c:pt idx="0">
                  <c:v>Q1 FY 21</c:v>
                </c:pt>
                <c:pt idx="1">
                  <c:v>Q2 FY 21</c:v>
                </c:pt>
                <c:pt idx="2">
                  <c:v>Q3 FY 21</c:v>
                </c:pt>
                <c:pt idx="3">
                  <c:v>Q4 FY 21</c:v>
                </c:pt>
                <c:pt idx="4">
                  <c:v>Q1 FY 22</c:v>
                </c:pt>
                <c:pt idx="5">
                  <c:v>Q2 FY 22</c:v>
                </c:pt>
                <c:pt idx="6">
                  <c:v>Q3 FY 22</c:v>
                </c:pt>
                <c:pt idx="7">
                  <c:v>Q4 FY 22</c:v>
                </c:pt>
                <c:pt idx="8">
                  <c:v>Q1 FY 23</c:v>
                </c:pt>
                <c:pt idx="9">
                  <c:v>Q2 FY 23</c:v>
                </c:pt>
                <c:pt idx="10">
                  <c:v>Q3 FY 23</c:v>
                </c:pt>
                <c:pt idx="11">
                  <c:v>Q4 23</c:v>
                </c:pt>
              </c:strCache>
            </c:strRef>
          </c:cat>
          <c:val>
            <c:numRef>
              <c:f>'R&amp;E Graph'!$AD$26:$AO$26</c:f>
              <c:numCache>
                <c:formatCode>_("$"* #,##0.00_);_("$"* \(#,##0.00\);_("$"* "-"??_);_(@_)</c:formatCode>
                <c:ptCount val="12"/>
                <c:pt idx="0">
                  <c:v>630847.6</c:v>
                </c:pt>
                <c:pt idx="1">
                  <c:v>638506.63</c:v>
                </c:pt>
                <c:pt idx="2">
                  <c:v>683166.03</c:v>
                </c:pt>
                <c:pt idx="3">
                  <c:v>783247.89</c:v>
                </c:pt>
                <c:pt idx="4">
                  <c:v>713451.7</c:v>
                </c:pt>
                <c:pt idx="5">
                  <c:v>650411.13</c:v>
                </c:pt>
                <c:pt idx="6">
                  <c:v>726161.5</c:v>
                </c:pt>
                <c:pt idx="7">
                  <c:v>837655.32</c:v>
                </c:pt>
                <c:pt idx="8">
                  <c:v>749515.52</c:v>
                </c:pt>
                <c:pt idx="9">
                  <c:v>664982.1</c:v>
                </c:pt>
                <c:pt idx="10">
                  <c:v>729892.01</c:v>
                </c:pt>
                <c:pt idx="11">
                  <c:v>913404.9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EA-4137-9FDA-8DDBEB7385A3}"/>
            </c:ext>
          </c:extLst>
        </c:ser>
        <c:ser>
          <c:idx val="1"/>
          <c:order val="1"/>
          <c:tx>
            <c:strRef>
              <c:f>'R&amp;E Graph'!$A$27</c:f>
              <c:strCache>
                <c:ptCount val="1"/>
                <c:pt idx="0">
                  <c:v>Expense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strRef>
              <c:f>'R&amp;E Graph'!$AD$25:$AO$25</c:f>
              <c:strCache>
                <c:ptCount val="12"/>
                <c:pt idx="0">
                  <c:v>Q1 FY 21</c:v>
                </c:pt>
                <c:pt idx="1">
                  <c:v>Q2 FY 21</c:v>
                </c:pt>
                <c:pt idx="2">
                  <c:v>Q3 FY 21</c:v>
                </c:pt>
                <c:pt idx="3">
                  <c:v>Q4 FY 21</c:v>
                </c:pt>
                <c:pt idx="4">
                  <c:v>Q1 FY 22</c:v>
                </c:pt>
                <c:pt idx="5">
                  <c:v>Q2 FY 22</c:v>
                </c:pt>
                <c:pt idx="6">
                  <c:v>Q3 FY 22</c:v>
                </c:pt>
                <c:pt idx="7">
                  <c:v>Q4 FY 22</c:v>
                </c:pt>
                <c:pt idx="8">
                  <c:v>Q1 FY 23</c:v>
                </c:pt>
                <c:pt idx="9">
                  <c:v>Q2 FY 23</c:v>
                </c:pt>
                <c:pt idx="10">
                  <c:v>Q3 FY 23</c:v>
                </c:pt>
                <c:pt idx="11">
                  <c:v>Q4 23</c:v>
                </c:pt>
              </c:strCache>
            </c:strRef>
          </c:cat>
          <c:val>
            <c:numRef>
              <c:f>'R&amp;E Graph'!$AD$27:$AO$27</c:f>
              <c:numCache>
                <c:formatCode>_("$"* #,##0.00_);_("$"* \(#,##0.00\);_("$"* "-"??_);_(@_)</c:formatCode>
                <c:ptCount val="12"/>
                <c:pt idx="0">
                  <c:v>643332.78</c:v>
                </c:pt>
                <c:pt idx="1">
                  <c:v>561510.25</c:v>
                </c:pt>
                <c:pt idx="2">
                  <c:v>625088.55000000005</c:v>
                </c:pt>
                <c:pt idx="3">
                  <c:v>1302840.74</c:v>
                </c:pt>
                <c:pt idx="4">
                  <c:v>592803.97</c:v>
                </c:pt>
                <c:pt idx="5">
                  <c:v>592761.67000000004</c:v>
                </c:pt>
                <c:pt idx="6">
                  <c:v>623043.83999999997</c:v>
                </c:pt>
                <c:pt idx="7">
                  <c:v>677454.67</c:v>
                </c:pt>
                <c:pt idx="8">
                  <c:v>759999.87</c:v>
                </c:pt>
                <c:pt idx="9">
                  <c:v>646390.80000000005</c:v>
                </c:pt>
                <c:pt idx="10">
                  <c:v>765806.22</c:v>
                </c:pt>
                <c:pt idx="11">
                  <c:v>682142.37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EA-4137-9FDA-8DDBEB7385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2862064"/>
        <c:axId val="1652861520"/>
      </c:lineChart>
      <c:catAx>
        <c:axId val="1652862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2861520"/>
        <c:crosses val="autoZero"/>
        <c:auto val="1"/>
        <c:lblAlgn val="ctr"/>
        <c:lblOffset val="100"/>
        <c:noMultiLvlLbl val="0"/>
      </c:catAx>
      <c:valAx>
        <c:axId val="1652861520"/>
        <c:scaling>
          <c:orientation val="minMax"/>
        </c:scaling>
        <c:delete val="0"/>
        <c:axPos val="l"/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286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WATER FUND OPERATING BALANCE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'Cash Balance'!$A$10</c:f>
              <c:strCache>
                <c:ptCount val="1"/>
                <c:pt idx="0">
                  <c:v>Water Fund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'Cash Balance'!$F$9:$J$9</c:f>
              <c:strCache>
                <c:ptCount val="5"/>
                <c:pt idx="0">
                  <c:v> FY 2018-2019 </c:v>
                </c:pt>
                <c:pt idx="1">
                  <c:v> FY 2019-2020 </c:v>
                </c:pt>
                <c:pt idx="2">
                  <c:v> FY 2020-2021 </c:v>
                </c:pt>
                <c:pt idx="3">
                  <c:v> FY 2021-2022 </c:v>
                </c:pt>
                <c:pt idx="4">
                  <c:v> FY 2022-2023 </c:v>
                </c:pt>
              </c:strCache>
            </c:strRef>
          </c:cat>
          <c:val>
            <c:numRef>
              <c:f>'Cash Balance'!$F$10:$J$10</c:f>
              <c:numCache>
                <c:formatCode>_("$"* #,##0.00_);_("$"* \(#,##0.00\);_("$"* "-"??_);_(@_)</c:formatCode>
                <c:ptCount val="5"/>
                <c:pt idx="0">
                  <c:v>544947.69999999995</c:v>
                </c:pt>
                <c:pt idx="1">
                  <c:v>704238.99</c:v>
                </c:pt>
                <c:pt idx="2">
                  <c:v>743681.49</c:v>
                </c:pt>
                <c:pt idx="3">
                  <c:v>1179307.6299999999</c:v>
                </c:pt>
                <c:pt idx="4">
                  <c:v>1278920.3799999999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5A-4662-B4FF-282F85B77B20}"/>
            </c:ext>
          </c:extLst>
        </c:ser>
        <c:ser>
          <c:idx val="1"/>
          <c:order val="1"/>
          <c:tx>
            <c:strRef>
              <c:f>'Cash Balance'!$A$11</c:f>
              <c:strCache>
                <c:ptCount val="1"/>
                <c:pt idx="0">
                  <c:v>Investment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'Cash Balance'!$F$9:$J$9</c:f>
              <c:strCache>
                <c:ptCount val="5"/>
                <c:pt idx="0">
                  <c:v> FY 2018-2019 </c:v>
                </c:pt>
                <c:pt idx="1">
                  <c:v> FY 2019-2020 </c:v>
                </c:pt>
                <c:pt idx="2">
                  <c:v> FY 2020-2021 </c:v>
                </c:pt>
                <c:pt idx="3">
                  <c:v> FY 2021-2022 </c:v>
                </c:pt>
                <c:pt idx="4">
                  <c:v> FY 2022-2023 </c:v>
                </c:pt>
              </c:strCache>
            </c:strRef>
          </c:cat>
          <c:val>
            <c:numRef>
              <c:f>'Cash Balance'!$F$11:$J$11</c:f>
              <c:numCache>
                <c:formatCode>_("$"* #,##0.00_);_("$"* \(#,##0.00\);_("$"* "-"??_);_(@_)</c:formatCode>
                <c:ptCount val="5"/>
                <c:pt idx="0">
                  <c:v>422858.09</c:v>
                </c:pt>
                <c:pt idx="1">
                  <c:v>442525.85</c:v>
                </c:pt>
                <c:pt idx="2">
                  <c:v>600000</c:v>
                </c:pt>
                <c:pt idx="3">
                  <c:v>620056.11</c:v>
                </c:pt>
                <c:pt idx="4">
                  <c:v>620190.27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5A-4662-B4FF-282F85B77B2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52857712"/>
        <c:axId val="1652858256"/>
      </c:barChart>
      <c:catAx>
        <c:axId val="165285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2858256"/>
        <c:crosses val="autoZero"/>
        <c:auto val="1"/>
        <c:lblAlgn val="ctr"/>
        <c:lblOffset val="100"/>
        <c:noMultiLvlLbl val="0"/>
      </c:catAx>
      <c:valAx>
        <c:axId val="1652858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2857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Revenue!$A$58</c:f>
              <c:strCache>
                <c:ptCount val="1"/>
                <c:pt idx="0">
                  <c:v>1/2 Cent Sales Tax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Revenue!$B$57:$D$57</c:f>
              <c:strCache>
                <c:ptCount val="3"/>
                <c:pt idx="0">
                  <c:v> YE Prior Year </c:v>
                </c:pt>
                <c:pt idx="1">
                  <c:v> YE Actual </c:v>
                </c:pt>
                <c:pt idx="2">
                  <c:v> YE Budget </c:v>
                </c:pt>
              </c:strCache>
            </c:strRef>
          </c:cat>
          <c:val>
            <c:numRef>
              <c:f>Revenue!$B$58:$D$58</c:f>
              <c:numCache>
                <c:formatCode>_("$"* #,##0.00_);_("$"* \(#,##0.00\);_("$"* "-"??_);_(@_)</c:formatCode>
                <c:ptCount val="3"/>
                <c:pt idx="0">
                  <c:v>979768.31999999995</c:v>
                </c:pt>
                <c:pt idx="1">
                  <c:v>1022900.34</c:v>
                </c:pt>
                <c:pt idx="2">
                  <c:v>918273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73-42AB-893B-663CBC036051}"/>
            </c:ext>
          </c:extLst>
        </c:ser>
        <c:ser>
          <c:idx val="1"/>
          <c:order val="1"/>
          <c:tx>
            <c:strRef>
              <c:f>Revenue!$A$59</c:f>
              <c:strCache>
                <c:ptCount val="1"/>
                <c:pt idx="0">
                  <c:v>Interest Income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Revenue!$B$57:$D$57</c:f>
              <c:strCache>
                <c:ptCount val="3"/>
                <c:pt idx="0">
                  <c:v> YE Prior Year </c:v>
                </c:pt>
                <c:pt idx="1">
                  <c:v> YE Actual </c:v>
                </c:pt>
                <c:pt idx="2">
                  <c:v> YE Budget </c:v>
                </c:pt>
              </c:strCache>
            </c:strRef>
          </c:cat>
          <c:val>
            <c:numRef>
              <c:f>Revenue!$B$59:$D$59</c:f>
              <c:numCache>
                <c:formatCode>_("$"* #,##0.00_);_("$"* \(#,##0.00\);_("$"* "-"??_);_(@_)</c:formatCode>
                <c:ptCount val="3"/>
                <c:pt idx="0">
                  <c:v>674.32</c:v>
                </c:pt>
                <c:pt idx="1">
                  <c:v>28994.98</c:v>
                </c:pt>
                <c:pt idx="2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73-42AB-893B-663CBC036051}"/>
            </c:ext>
          </c:extLst>
        </c:ser>
        <c:ser>
          <c:idx val="2"/>
          <c:order val="2"/>
          <c:tx>
            <c:strRef>
              <c:f>Revenue!$A$60</c:f>
              <c:strCache>
                <c:ptCount val="1"/>
                <c:pt idx="0">
                  <c:v>Other Income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Revenue!$B$57:$D$57</c:f>
              <c:strCache>
                <c:ptCount val="3"/>
                <c:pt idx="0">
                  <c:v> YE Prior Year </c:v>
                </c:pt>
                <c:pt idx="1">
                  <c:v> YE Actual </c:v>
                </c:pt>
                <c:pt idx="2">
                  <c:v> YE Budget </c:v>
                </c:pt>
              </c:strCache>
            </c:strRef>
          </c:cat>
          <c:val>
            <c:numRef>
              <c:f>Revenue!$B$60:$D$60</c:f>
              <c:numCache>
                <c:formatCode>_("$"* #,##0.00_);_("$"* \(#,##0.00\);_("$"* "-"??_);_(@_)</c:formatCode>
                <c:ptCount val="3"/>
                <c:pt idx="0">
                  <c:v>1200</c:v>
                </c:pt>
                <c:pt idx="1">
                  <c:v>142701.39999999991</c:v>
                </c:pt>
                <c:pt idx="2">
                  <c:v>138904.08000000007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73-42AB-893B-663CBC0360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55294671"/>
        <c:axId val="379318751"/>
      </c:barChart>
      <c:catAx>
        <c:axId val="1955294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9318751"/>
        <c:crosses val="autoZero"/>
        <c:auto val="1"/>
        <c:lblAlgn val="ctr"/>
        <c:lblOffset val="100"/>
        <c:noMultiLvlLbl val="0"/>
      </c:catAx>
      <c:valAx>
        <c:axId val="3793187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5294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Revenue!$C$57</c:f>
              <c:strCache>
                <c:ptCount val="1"/>
                <c:pt idx="0">
                  <c:v> YE Actual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D5-4191-BFF5-5637557D725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D5-4191-BFF5-5637557D725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D5-4191-BFF5-5637557D7258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Revenue!$A$58:$A$60</c:f>
              <c:strCache>
                <c:ptCount val="3"/>
                <c:pt idx="0">
                  <c:v>1/2 Cent Sales Tax</c:v>
                </c:pt>
                <c:pt idx="1">
                  <c:v>Interest Income</c:v>
                </c:pt>
                <c:pt idx="2">
                  <c:v>Other Income</c:v>
                </c:pt>
              </c:strCache>
            </c:strRef>
          </c:cat>
          <c:val>
            <c:numRef>
              <c:f>Revenue!$C$58:$C$60</c:f>
              <c:numCache>
                <c:formatCode>_("$"* #,##0.00_);_("$"* \(#,##0.00\);_("$"* "-"??_);_(@_)</c:formatCode>
                <c:ptCount val="3"/>
                <c:pt idx="0">
                  <c:v>1022900.34</c:v>
                </c:pt>
                <c:pt idx="1">
                  <c:v>28994.98</c:v>
                </c:pt>
                <c:pt idx="2">
                  <c:v>142701.39999999991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8D5-4191-BFF5-5637557D72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Expense!$A$55</c:f>
              <c:strCache>
                <c:ptCount val="1"/>
                <c:pt idx="0">
                  <c:v>Operating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Expense!$B$54:$D$54</c:f>
              <c:strCache>
                <c:ptCount val="3"/>
                <c:pt idx="0">
                  <c:v> YE Prior Year </c:v>
                </c:pt>
                <c:pt idx="1">
                  <c:v> YE Actual </c:v>
                </c:pt>
                <c:pt idx="2">
                  <c:v> YE Budget </c:v>
                </c:pt>
              </c:strCache>
            </c:strRef>
          </c:cat>
          <c:val>
            <c:numRef>
              <c:f>Expense!$B$55:$D$55</c:f>
              <c:numCache>
                <c:formatCode>_("$"* #,##0.00_);_("$"* \(#,##0.00\);_("$"* "-"??_);_(@_)</c:formatCode>
                <c:ptCount val="3"/>
                <c:pt idx="0">
                  <c:v>134956.77999999991</c:v>
                </c:pt>
                <c:pt idx="1">
                  <c:v>163287.82999999996</c:v>
                </c:pt>
                <c:pt idx="2">
                  <c:v>228391.88000000012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78-469C-B8B8-D79FB2C92E33}"/>
            </c:ext>
          </c:extLst>
        </c:ser>
        <c:ser>
          <c:idx val="1"/>
          <c:order val="1"/>
          <c:tx>
            <c:strRef>
              <c:f>Expense!$A$56</c:f>
              <c:strCache>
                <c:ptCount val="1"/>
                <c:pt idx="0">
                  <c:v>Economic Incentive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Expense!$B$54:$D$54</c:f>
              <c:strCache>
                <c:ptCount val="3"/>
                <c:pt idx="0">
                  <c:v> YE Prior Year </c:v>
                </c:pt>
                <c:pt idx="1">
                  <c:v> YE Actual </c:v>
                </c:pt>
                <c:pt idx="2">
                  <c:v> YE Budget </c:v>
                </c:pt>
              </c:strCache>
            </c:strRef>
          </c:cat>
          <c:val>
            <c:numRef>
              <c:f>Expense!$B$56:$D$56</c:f>
              <c:numCache>
                <c:formatCode>_("$"* #,##0.00_);_("$"* \(#,##0.00\);_("$"* "-"??_);_(@_)</c:formatCode>
                <c:ptCount val="3"/>
                <c:pt idx="0">
                  <c:v>116810.19</c:v>
                </c:pt>
                <c:pt idx="1">
                  <c:v>424438.53</c:v>
                </c:pt>
                <c:pt idx="2">
                  <c:v>408812.2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78-469C-B8B8-D79FB2C92E33}"/>
            </c:ext>
          </c:extLst>
        </c:ser>
        <c:ser>
          <c:idx val="2"/>
          <c:order val="2"/>
          <c:tx>
            <c:strRef>
              <c:f>Expense!$A$57</c:f>
              <c:strCache>
                <c:ptCount val="1"/>
                <c:pt idx="0">
                  <c:v>Transfers (Debt Svc &amp; Projects)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Expense!$B$54:$D$54</c:f>
              <c:strCache>
                <c:ptCount val="3"/>
                <c:pt idx="0">
                  <c:v> YE Prior Year </c:v>
                </c:pt>
                <c:pt idx="1">
                  <c:v> YE Actual </c:v>
                </c:pt>
                <c:pt idx="2">
                  <c:v> YE Budget </c:v>
                </c:pt>
              </c:strCache>
            </c:strRef>
          </c:cat>
          <c:val>
            <c:numRef>
              <c:f>Expense!$B$57:$D$57</c:f>
              <c:numCache>
                <c:formatCode>_("$"* #,##0.00_);_("$"* \(#,##0.00\);_("$"* "-"??_);_(@_)</c:formatCode>
                <c:ptCount val="3"/>
                <c:pt idx="0">
                  <c:v>480799.62</c:v>
                </c:pt>
                <c:pt idx="1">
                  <c:v>420469</c:v>
                </c:pt>
                <c:pt idx="2">
                  <c:v>420473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78-469C-B8B8-D79FB2C92E3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290765519"/>
        <c:axId val="385140415"/>
      </c:barChart>
      <c:catAx>
        <c:axId val="2907655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5140415"/>
        <c:crosses val="autoZero"/>
        <c:auto val="1"/>
        <c:lblAlgn val="ctr"/>
        <c:lblOffset val="100"/>
        <c:noMultiLvlLbl val="0"/>
      </c:catAx>
      <c:valAx>
        <c:axId val="385140415"/>
        <c:scaling>
          <c:orientation val="minMax"/>
        </c:scaling>
        <c:delete val="1"/>
        <c:axPos val="l"/>
        <c:numFmt formatCode="_(&quot;$&quot;* #,##0.00_);_(&quot;$&quot;* \(#,##0.00\);_(&quot;$&quot;* &quot;-&quot;??_);_(@_)" sourceLinked="1"/>
        <c:majorTickMark val="none"/>
        <c:minorTickMark val="none"/>
        <c:tickLblPos val="nextTo"/>
        <c:crossAx val="290765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Revenue!$A$3</c:f>
              <c:strCache>
                <c:ptCount val="1"/>
                <c:pt idx="0">
                  <c:v>Fines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Revenue!$B$2:$D$2</c:f>
              <c:strCache>
                <c:ptCount val="3"/>
                <c:pt idx="0">
                  <c:v> YE Prior Year </c:v>
                </c:pt>
                <c:pt idx="1">
                  <c:v> YE Actual </c:v>
                </c:pt>
                <c:pt idx="2">
                  <c:v> YE Budget </c:v>
                </c:pt>
              </c:strCache>
            </c:strRef>
          </c:cat>
          <c:val>
            <c:numRef>
              <c:f>Revenue!$B$3:$D$3</c:f>
              <c:numCache>
                <c:formatCode>_("$"* #,##0.00_);_("$"* \(#,##0.00\);_("$"* "-"??_);_(@_)</c:formatCode>
                <c:ptCount val="3"/>
                <c:pt idx="0">
                  <c:v>285977.43</c:v>
                </c:pt>
                <c:pt idx="1">
                  <c:v>374016.95</c:v>
                </c:pt>
                <c:pt idx="2">
                  <c:v>295000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49-4549-B106-06526EF672A7}"/>
            </c:ext>
          </c:extLst>
        </c:ser>
        <c:ser>
          <c:idx val="1"/>
          <c:order val="1"/>
          <c:tx>
            <c:strRef>
              <c:f>Revenue!$A$4</c:f>
              <c:strCache>
                <c:ptCount val="1"/>
                <c:pt idx="0">
                  <c:v>Interest Income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Revenue!$B$2:$D$2</c:f>
              <c:strCache>
                <c:ptCount val="3"/>
                <c:pt idx="0">
                  <c:v> YE Prior Year </c:v>
                </c:pt>
                <c:pt idx="1">
                  <c:v> YE Actual </c:v>
                </c:pt>
                <c:pt idx="2">
                  <c:v> YE Budget </c:v>
                </c:pt>
              </c:strCache>
            </c:strRef>
          </c:cat>
          <c:val>
            <c:numRef>
              <c:f>Revenue!$B$4:$D$4</c:f>
              <c:numCache>
                <c:formatCode>_("$"* #,##0.00_);_("$"* \(#,##0.00\);_("$"* "-"??_);_(@_)</c:formatCode>
                <c:ptCount val="3"/>
                <c:pt idx="0">
                  <c:v>13229.93</c:v>
                </c:pt>
                <c:pt idx="1">
                  <c:v>266484.3</c:v>
                </c:pt>
                <c:pt idx="2">
                  <c:v>250000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49-4549-B106-06526EF672A7}"/>
            </c:ext>
          </c:extLst>
        </c:ser>
        <c:ser>
          <c:idx val="2"/>
          <c:order val="2"/>
          <c:tx>
            <c:strRef>
              <c:f>Revenue!$A$5</c:f>
              <c:strCache>
                <c:ptCount val="1"/>
                <c:pt idx="0">
                  <c:v>Property Taxes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Revenue!$B$2:$D$2</c:f>
              <c:strCache>
                <c:ptCount val="3"/>
                <c:pt idx="0">
                  <c:v> YE Prior Year </c:v>
                </c:pt>
                <c:pt idx="1">
                  <c:v> YE Actual </c:v>
                </c:pt>
                <c:pt idx="2">
                  <c:v> YE Budget </c:v>
                </c:pt>
              </c:strCache>
            </c:strRef>
          </c:cat>
          <c:val>
            <c:numRef>
              <c:f>Revenue!$B$5:$D$5</c:f>
              <c:numCache>
                <c:formatCode>_("$"* #,##0.00_);_("$"* \(#,##0.00\);_("$"* "-"??_);_(@_)</c:formatCode>
                <c:ptCount val="3"/>
                <c:pt idx="0">
                  <c:v>1342615.87</c:v>
                </c:pt>
                <c:pt idx="1">
                  <c:v>1591099.25</c:v>
                </c:pt>
                <c:pt idx="2">
                  <c:v>1342615.87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49-4549-B106-06526EF672A7}"/>
            </c:ext>
          </c:extLst>
        </c:ser>
        <c:ser>
          <c:idx val="3"/>
          <c:order val="3"/>
          <c:tx>
            <c:strRef>
              <c:f>Revenue!$A$6</c:f>
              <c:strCache>
                <c:ptCount val="1"/>
                <c:pt idx="0">
                  <c:v>Refuse Collection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Revenue!$B$2:$D$2</c:f>
              <c:strCache>
                <c:ptCount val="3"/>
                <c:pt idx="0">
                  <c:v> YE Prior Year </c:v>
                </c:pt>
                <c:pt idx="1">
                  <c:v> YE Actual </c:v>
                </c:pt>
                <c:pt idx="2">
                  <c:v> YE Budget </c:v>
                </c:pt>
              </c:strCache>
            </c:strRef>
          </c:cat>
          <c:val>
            <c:numRef>
              <c:f>Revenue!$B$6:$D$6</c:f>
              <c:numCache>
                <c:formatCode>_("$"* #,##0.00_);_("$"* \(#,##0.00\);_("$"* "-"??_);_(@_)</c:formatCode>
                <c:ptCount val="3"/>
                <c:pt idx="0">
                  <c:v>783041.73</c:v>
                </c:pt>
                <c:pt idx="1">
                  <c:v>821594.93</c:v>
                </c:pt>
                <c:pt idx="2">
                  <c:v>772100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49-4549-B106-06526EF672A7}"/>
            </c:ext>
          </c:extLst>
        </c:ser>
        <c:ser>
          <c:idx val="4"/>
          <c:order val="4"/>
          <c:tx>
            <c:strRef>
              <c:f>Revenue!$A$7</c:f>
              <c:strCache>
                <c:ptCount val="1"/>
                <c:pt idx="0">
                  <c:v>Sales Tax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Revenue!$B$2:$D$2</c:f>
              <c:strCache>
                <c:ptCount val="3"/>
                <c:pt idx="0">
                  <c:v> YE Prior Year </c:v>
                </c:pt>
                <c:pt idx="1">
                  <c:v> YE Actual </c:v>
                </c:pt>
                <c:pt idx="2">
                  <c:v> YE Budget </c:v>
                </c:pt>
              </c:strCache>
            </c:strRef>
          </c:cat>
          <c:val>
            <c:numRef>
              <c:f>Revenue!$B$7:$D$7</c:f>
              <c:numCache>
                <c:formatCode>_("$"* #,##0.00_);_("$"* \(#,##0.00\);_("$"* "-"??_);_(@_)</c:formatCode>
                <c:ptCount val="3"/>
                <c:pt idx="0">
                  <c:v>1959536.62</c:v>
                </c:pt>
                <c:pt idx="1">
                  <c:v>2045800.69</c:v>
                </c:pt>
                <c:pt idx="2">
                  <c:v>1928373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49-4549-B106-06526EF672A7}"/>
            </c:ext>
          </c:extLst>
        </c:ser>
        <c:ser>
          <c:idx val="5"/>
          <c:order val="5"/>
          <c:tx>
            <c:strRef>
              <c:f>Revenue!$A$8</c:f>
              <c:strCache>
                <c:ptCount val="1"/>
                <c:pt idx="0">
                  <c:v>Utility Municipal Fees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Revenue!$B$2:$D$2</c:f>
              <c:strCache>
                <c:ptCount val="3"/>
                <c:pt idx="0">
                  <c:v> YE Prior Year </c:v>
                </c:pt>
                <c:pt idx="1">
                  <c:v> YE Actual </c:v>
                </c:pt>
                <c:pt idx="2">
                  <c:v> YE Budget </c:v>
                </c:pt>
              </c:strCache>
            </c:strRef>
          </c:cat>
          <c:val>
            <c:numRef>
              <c:f>Revenue!$B$8:$D$8</c:f>
              <c:numCache>
                <c:formatCode>_("$"* #,##0.00_);_("$"* \(#,##0.00\);_("$"* "-"??_);_(@_)</c:formatCode>
                <c:ptCount val="3"/>
                <c:pt idx="0">
                  <c:v>248828.08</c:v>
                </c:pt>
                <c:pt idx="1">
                  <c:v>263387.40000000002</c:v>
                </c:pt>
                <c:pt idx="2">
                  <c:v>252000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749-4549-B106-06526EF672A7}"/>
            </c:ext>
          </c:extLst>
        </c:ser>
        <c:ser>
          <c:idx val="6"/>
          <c:order val="6"/>
          <c:tx>
            <c:strRef>
              <c:f>Revenue!$A$9</c:f>
              <c:strCache>
                <c:ptCount val="1"/>
                <c:pt idx="0">
                  <c:v>Other Income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Revenue!$B$2:$D$2</c:f>
              <c:strCache>
                <c:ptCount val="3"/>
                <c:pt idx="0">
                  <c:v> YE Prior Year </c:v>
                </c:pt>
                <c:pt idx="1">
                  <c:v> YE Actual </c:v>
                </c:pt>
                <c:pt idx="2">
                  <c:v> YE Budget </c:v>
                </c:pt>
              </c:strCache>
            </c:strRef>
          </c:cat>
          <c:val>
            <c:numRef>
              <c:f>Revenue!$B$9:$D$9</c:f>
              <c:numCache>
                <c:formatCode>_("$"* #,##0.00_);_("$"* \(#,##0.00\);_("$"* "-"??_);_(@_)</c:formatCode>
                <c:ptCount val="3"/>
                <c:pt idx="0">
                  <c:v>542221.75000000012</c:v>
                </c:pt>
                <c:pt idx="1">
                  <c:v>695792.88000000082</c:v>
                </c:pt>
                <c:pt idx="2">
                  <c:v>1080421.1399999997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749-4549-B106-06526EF672A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992567904"/>
        <c:axId val="18003408"/>
      </c:barChart>
      <c:catAx>
        <c:axId val="9925679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003408"/>
        <c:crosses val="autoZero"/>
        <c:auto val="1"/>
        <c:lblAlgn val="ctr"/>
        <c:lblOffset val="100"/>
        <c:noMultiLvlLbl val="0"/>
      </c:catAx>
      <c:valAx>
        <c:axId val="18003408"/>
        <c:scaling>
          <c:orientation val="minMax"/>
        </c:scaling>
        <c:delete val="1"/>
        <c:axPos val="l"/>
        <c:numFmt formatCode="_(&quot;$&quot;* #,##0.00_);_(&quot;$&quot;* \(#,##0.00\);_(&quot;$&quot;* &quot;-&quot;??_);_(@_)" sourceLinked="1"/>
        <c:majorTickMark val="none"/>
        <c:minorTickMark val="none"/>
        <c:tickLblPos val="nextTo"/>
        <c:crossAx val="992567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Expense!$C$54</c:f>
              <c:strCache>
                <c:ptCount val="1"/>
                <c:pt idx="0">
                  <c:v> YE Actual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0CA-48CB-BC8F-40F6F0DD32E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0CA-48CB-BC8F-40F6F0DD32E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0CA-48CB-BC8F-40F6F0DD32E1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Expense!$A$55:$A$57</c:f>
              <c:strCache>
                <c:ptCount val="3"/>
                <c:pt idx="0">
                  <c:v>Operating</c:v>
                </c:pt>
                <c:pt idx="1">
                  <c:v>Economic Incentive</c:v>
                </c:pt>
                <c:pt idx="2">
                  <c:v>Transfers (Debt Svc &amp; Projects)</c:v>
                </c:pt>
              </c:strCache>
            </c:strRef>
          </c:cat>
          <c:val>
            <c:numRef>
              <c:f>Expense!$C$55:$C$57</c:f>
              <c:numCache>
                <c:formatCode>_("$"* #,##0.00_);_("$"* \(#,##0.00\);_("$"* "-"??_);_(@_)</c:formatCode>
                <c:ptCount val="3"/>
                <c:pt idx="0">
                  <c:v>163287.82999999996</c:v>
                </c:pt>
                <c:pt idx="1">
                  <c:v>424438.53</c:v>
                </c:pt>
                <c:pt idx="2">
                  <c:v>420469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0CA-48CB-BC8F-40F6F0DD32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MEDC Operating Balance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'Cash Balance'!$A$41</c:f>
              <c:strCache>
                <c:ptCount val="1"/>
                <c:pt idx="0">
                  <c:v>MEDC Operating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'Cash Balance'!$B$40:$J$40</c:f>
              <c:strCache>
                <c:ptCount val="9"/>
                <c:pt idx="0">
                  <c:v> FY 2014-2015 </c:v>
                </c:pt>
                <c:pt idx="1">
                  <c:v> FY 2015-2016 </c:v>
                </c:pt>
                <c:pt idx="2">
                  <c:v> FY 2016-2017 </c:v>
                </c:pt>
                <c:pt idx="3">
                  <c:v> FY 2017-2018 </c:v>
                </c:pt>
                <c:pt idx="4">
                  <c:v> FY 2018-2019 </c:v>
                </c:pt>
                <c:pt idx="5">
                  <c:v> FY 2019-2020 </c:v>
                </c:pt>
                <c:pt idx="6">
                  <c:v> FY 2020-2021 </c:v>
                </c:pt>
                <c:pt idx="7">
                  <c:v> FY 2021-2022 </c:v>
                </c:pt>
                <c:pt idx="8">
                  <c:v> FY 2022-2023 </c:v>
                </c:pt>
              </c:strCache>
            </c:strRef>
          </c:cat>
          <c:val>
            <c:numRef>
              <c:f>'Cash Balance'!$B$41:$J$41</c:f>
              <c:numCache>
                <c:formatCode>_("$"* #,##0.00_);_("$"* \(#,##0.00\);_("$"* "-"??_);_(@_)</c:formatCode>
                <c:ptCount val="9"/>
                <c:pt idx="0">
                  <c:v>131525.28</c:v>
                </c:pt>
                <c:pt idx="1">
                  <c:v>262999.42</c:v>
                </c:pt>
                <c:pt idx="2">
                  <c:v>226099.15</c:v>
                </c:pt>
                <c:pt idx="3">
                  <c:v>534040.81999999995</c:v>
                </c:pt>
                <c:pt idx="4">
                  <c:v>325787.53000000003</c:v>
                </c:pt>
                <c:pt idx="5">
                  <c:v>551743.91</c:v>
                </c:pt>
                <c:pt idx="6">
                  <c:v>869569.23</c:v>
                </c:pt>
                <c:pt idx="7">
                  <c:v>1144231.07</c:v>
                </c:pt>
                <c:pt idx="8">
                  <c:v>185006.14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B8-4CB4-87F0-616145621A50}"/>
            </c:ext>
          </c:extLst>
        </c:ser>
        <c:ser>
          <c:idx val="1"/>
          <c:order val="1"/>
          <c:tx>
            <c:strRef>
              <c:f>'Cash Balance'!$A$42</c:f>
              <c:strCache>
                <c:ptCount val="1"/>
                <c:pt idx="0">
                  <c:v>Investment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'Cash Balance'!$B$40:$J$40</c:f>
              <c:strCache>
                <c:ptCount val="9"/>
                <c:pt idx="0">
                  <c:v> FY 2014-2015 </c:v>
                </c:pt>
                <c:pt idx="1">
                  <c:v> FY 2015-2016 </c:v>
                </c:pt>
                <c:pt idx="2">
                  <c:v> FY 2016-2017 </c:v>
                </c:pt>
                <c:pt idx="3">
                  <c:v> FY 2017-2018 </c:v>
                </c:pt>
                <c:pt idx="4">
                  <c:v> FY 2018-2019 </c:v>
                </c:pt>
                <c:pt idx="5">
                  <c:v> FY 2019-2020 </c:v>
                </c:pt>
                <c:pt idx="6">
                  <c:v> FY 2020-2021 </c:v>
                </c:pt>
                <c:pt idx="7">
                  <c:v> FY 2021-2022 </c:v>
                </c:pt>
                <c:pt idx="8">
                  <c:v> FY 2022-2023 </c:v>
                </c:pt>
              </c:strCache>
            </c:strRef>
          </c:cat>
          <c:val>
            <c:numRef>
              <c:f>'Cash Balance'!$B$42:$J$42</c:f>
              <c:numCache>
                <c:formatCode>_("$"* #,##0.00_);_("$"* \(#,##0.00\);_("$"* "-"??_);_(@_)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1025763.79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B8-4CB4-87F0-616145621A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11513007"/>
        <c:axId val="379321231"/>
      </c:barChart>
      <c:catAx>
        <c:axId val="2011513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9321231"/>
        <c:crosses val="autoZero"/>
        <c:auto val="1"/>
        <c:lblAlgn val="ctr"/>
        <c:lblOffset val="100"/>
        <c:noMultiLvlLbl val="0"/>
      </c:catAx>
      <c:valAx>
        <c:axId val="3793212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15130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Portfolio Balance</a:t>
            </a:r>
          </a:p>
          <a:p>
            <a:pPr>
              <a:defRPr/>
            </a:pPr>
            <a:r>
              <a:rPr lang="en-US"/>
              <a:t>Per</a:t>
            </a:r>
            <a:r>
              <a:rPr lang="en-US" baseline="0"/>
              <a:t> Quarter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696134053112357"/>
          <c:y val="0.18014957876972168"/>
          <c:w val="0.67191921970452384"/>
          <c:h val="0.50292549389636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Quarter End Portfolio Value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Sheet1!$A$34:$A$49</c:f>
              <c:strCache>
                <c:ptCount val="16"/>
                <c:pt idx="0">
                  <c:v>FY 19-20 Q1</c:v>
                </c:pt>
                <c:pt idx="1">
                  <c:v>FY 19-20 Q2</c:v>
                </c:pt>
                <c:pt idx="2">
                  <c:v>FY 19-20 Q3</c:v>
                </c:pt>
                <c:pt idx="3">
                  <c:v>FY 19-20 Q4</c:v>
                </c:pt>
                <c:pt idx="4">
                  <c:v>FY 20-21 Q1</c:v>
                </c:pt>
                <c:pt idx="5">
                  <c:v>FY 20-21 Q2</c:v>
                </c:pt>
                <c:pt idx="6">
                  <c:v>FY 20-21 Q3</c:v>
                </c:pt>
                <c:pt idx="7">
                  <c:v>FY 20-21 Q4</c:v>
                </c:pt>
                <c:pt idx="8">
                  <c:v>FY 21-22 Q1</c:v>
                </c:pt>
                <c:pt idx="9">
                  <c:v>FY 21-22 Q2</c:v>
                </c:pt>
                <c:pt idx="10">
                  <c:v>FY 21-22 Q3</c:v>
                </c:pt>
                <c:pt idx="11">
                  <c:v>FY 21-22 Q4</c:v>
                </c:pt>
                <c:pt idx="12">
                  <c:v>FY 22-23 Q1</c:v>
                </c:pt>
                <c:pt idx="13">
                  <c:v>FY 22-23 Q2</c:v>
                </c:pt>
                <c:pt idx="14">
                  <c:v>FY 22-23 Q3</c:v>
                </c:pt>
                <c:pt idx="15">
                  <c:v>FY 22-23 Q4</c:v>
                </c:pt>
              </c:strCache>
            </c:strRef>
          </c:cat>
          <c:val>
            <c:numRef>
              <c:f>Sheet1!$B$34:$B$49</c:f>
              <c:numCache>
                <c:formatCode>_("$"* #,##0.00_);_("$"* \(#,##0.00\);_("$"* "-"??_);_(@_)</c:formatCode>
                <c:ptCount val="16"/>
                <c:pt idx="0">
                  <c:v>8390088.0399999991</c:v>
                </c:pt>
                <c:pt idx="1">
                  <c:v>9151555.0500000007</c:v>
                </c:pt>
                <c:pt idx="2">
                  <c:v>9300521.6999999993</c:v>
                </c:pt>
                <c:pt idx="3">
                  <c:v>8201760.1600000001</c:v>
                </c:pt>
                <c:pt idx="4">
                  <c:v>8565324.5899999999</c:v>
                </c:pt>
                <c:pt idx="5">
                  <c:v>9740315.9299999997</c:v>
                </c:pt>
                <c:pt idx="6">
                  <c:v>10082558.68</c:v>
                </c:pt>
                <c:pt idx="7">
                  <c:v>9197091.6600000001</c:v>
                </c:pt>
                <c:pt idx="8">
                  <c:v>9908135.5299999993</c:v>
                </c:pt>
                <c:pt idx="9">
                  <c:v>10547666.4</c:v>
                </c:pt>
                <c:pt idx="10">
                  <c:v>14021774.5</c:v>
                </c:pt>
                <c:pt idx="11">
                  <c:v>11110398.5</c:v>
                </c:pt>
                <c:pt idx="12">
                  <c:v>11945321.300000001</c:v>
                </c:pt>
                <c:pt idx="13">
                  <c:v>11764228.380000001</c:v>
                </c:pt>
                <c:pt idx="14">
                  <c:v>10322177.07</c:v>
                </c:pt>
                <c:pt idx="15">
                  <c:v>8767983.0399999991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BB-4C93-81F3-EA1EFAC3D4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926880"/>
        <c:axId val="74927424"/>
      </c:barChart>
      <c:catAx>
        <c:axId val="74926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Period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927424"/>
        <c:crosses val="autoZero"/>
        <c:auto val="1"/>
        <c:lblAlgn val="ctr"/>
        <c:lblOffset val="100"/>
        <c:noMultiLvlLbl val="0"/>
      </c:catAx>
      <c:valAx>
        <c:axId val="7492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926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Total Interest Earned Per FY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Sheet1!$B$52:$M$52</c:f>
              <c:strCache>
                <c:ptCount val="12"/>
                <c:pt idx="0">
                  <c:v> FY 2012 </c:v>
                </c:pt>
                <c:pt idx="1">
                  <c:v>FY 2013</c:v>
                </c:pt>
                <c:pt idx="2">
                  <c:v>FY 2014</c:v>
                </c:pt>
                <c:pt idx="3">
                  <c:v> FY 2015 </c:v>
                </c:pt>
                <c:pt idx="4">
                  <c:v>FY 2016</c:v>
                </c:pt>
                <c:pt idx="5">
                  <c:v>FY 2017</c:v>
                </c:pt>
                <c:pt idx="6">
                  <c:v>FY 2018</c:v>
                </c:pt>
                <c:pt idx="7">
                  <c:v>FY 2019</c:v>
                </c:pt>
                <c:pt idx="8">
                  <c:v>FY 2020</c:v>
                </c:pt>
                <c:pt idx="9">
                  <c:v>FY 2021</c:v>
                </c:pt>
                <c:pt idx="10">
                  <c:v>FY 2022</c:v>
                </c:pt>
                <c:pt idx="11">
                  <c:v>FY 2023</c:v>
                </c:pt>
              </c:strCache>
            </c:strRef>
          </c:cat>
          <c:val>
            <c:numRef>
              <c:f>Sheet1!$B$65:$M$65</c:f>
              <c:numCache>
                <c:formatCode>_("$"* #,##0.00_);_("$"* \(#,##0.00\);_("$"* "-"??_);_(@_)</c:formatCode>
                <c:ptCount val="12"/>
                <c:pt idx="0">
                  <c:v>4277.5600000000004</c:v>
                </c:pt>
                <c:pt idx="1">
                  <c:v>4678.6499999999996</c:v>
                </c:pt>
                <c:pt idx="2">
                  <c:v>11373.539999999999</c:v>
                </c:pt>
                <c:pt idx="3">
                  <c:v>15581.060000000001</c:v>
                </c:pt>
                <c:pt idx="4">
                  <c:v>24238.970000000005</c:v>
                </c:pt>
                <c:pt idx="5">
                  <c:v>26973.68</c:v>
                </c:pt>
                <c:pt idx="6">
                  <c:v>202636.89</c:v>
                </c:pt>
                <c:pt idx="7">
                  <c:v>237488.57999999996</c:v>
                </c:pt>
                <c:pt idx="8">
                  <c:v>100570.04</c:v>
                </c:pt>
                <c:pt idx="9">
                  <c:v>25513.99</c:v>
                </c:pt>
                <c:pt idx="10">
                  <c:v>64418.710000000006</c:v>
                </c:pt>
                <c:pt idx="11">
                  <c:v>366080.21000000008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EE-44CB-B14E-A91B8ACB14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4927968"/>
        <c:axId val="74924704"/>
      </c:lineChart>
      <c:catAx>
        <c:axId val="7492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924704"/>
        <c:crosses val="autoZero"/>
        <c:auto val="1"/>
        <c:lblAlgn val="ctr"/>
        <c:lblOffset val="100"/>
        <c:noMultiLvlLbl val="0"/>
      </c:catAx>
      <c:valAx>
        <c:axId val="74924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927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Debt Service Payments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'Debt Svc'!$B$16</c:f>
              <c:strCache>
                <c:ptCount val="1"/>
                <c:pt idx="0">
                  <c:v> Wtr &amp; Swe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'Debt Svc'!$A$17:$A$35</c:f>
              <c:strCache>
                <c:ptCount val="19"/>
                <c:pt idx="0">
                  <c:v>FY 23-24</c:v>
                </c:pt>
                <c:pt idx="1">
                  <c:v>FY 24-25</c:v>
                </c:pt>
                <c:pt idx="2">
                  <c:v>FY 25-26</c:v>
                </c:pt>
                <c:pt idx="3">
                  <c:v>FY 26-27</c:v>
                </c:pt>
                <c:pt idx="4">
                  <c:v>FY 27-28</c:v>
                </c:pt>
                <c:pt idx="5">
                  <c:v>FY 28-29</c:v>
                </c:pt>
                <c:pt idx="6">
                  <c:v>FY 29-30</c:v>
                </c:pt>
                <c:pt idx="7">
                  <c:v>FY 30-31</c:v>
                </c:pt>
                <c:pt idx="8">
                  <c:v>FY 31-32</c:v>
                </c:pt>
                <c:pt idx="9">
                  <c:v>FY 32-33</c:v>
                </c:pt>
                <c:pt idx="10">
                  <c:v>FY 33-34</c:v>
                </c:pt>
                <c:pt idx="11">
                  <c:v>FY 34-35</c:v>
                </c:pt>
                <c:pt idx="12">
                  <c:v>FY 35-36</c:v>
                </c:pt>
                <c:pt idx="13">
                  <c:v>FY 36-37</c:v>
                </c:pt>
                <c:pt idx="14">
                  <c:v>FY 37-38</c:v>
                </c:pt>
                <c:pt idx="15">
                  <c:v>FY 38-39</c:v>
                </c:pt>
                <c:pt idx="16">
                  <c:v>FY 39-40</c:v>
                </c:pt>
                <c:pt idx="17">
                  <c:v>FY 40-41</c:v>
                </c:pt>
                <c:pt idx="18">
                  <c:v>FY 41-42</c:v>
                </c:pt>
              </c:strCache>
            </c:strRef>
          </c:cat>
          <c:val>
            <c:numRef>
              <c:f>'Debt Svc'!$B$17:$B$35</c:f>
              <c:numCache>
                <c:formatCode>_("$"* #,##0.00_);_("$"* \(#,##0.00\);_("$"* "-"??_);_(@_)</c:formatCode>
                <c:ptCount val="19"/>
                <c:pt idx="0">
                  <c:v>1203729</c:v>
                </c:pt>
                <c:pt idx="1">
                  <c:v>1202245</c:v>
                </c:pt>
                <c:pt idx="2">
                  <c:v>999191</c:v>
                </c:pt>
                <c:pt idx="3">
                  <c:v>1005600</c:v>
                </c:pt>
                <c:pt idx="4">
                  <c:v>1003624</c:v>
                </c:pt>
                <c:pt idx="5">
                  <c:v>1007407</c:v>
                </c:pt>
                <c:pt idx="6">
                  <c:v>1037558</c:v>
                </c:pt>
                <c:pt idx="7">
                  <c:v>1022000</c:v>
                </c:pt>
                <c:pt idx="8">
                  <c:v>1201904</c:v>
                </c:pt>
                <c:pt idx="9">
                  <c:v>1199925</c:v>
                </c:pt>
                <c:pt idx="10">
                  <c:v>1019400</c:v>
                </c:pt>
                <c:pt idx="11">
                  <c:v>514200</c:v>
                </c:pt>
                <c:pt idx="12">
                  <c:v>517800</c:v>
                </c:pt>
                <c:pt idx="13">
                  <c:v>520600</c:v>
                </c:pt>
                <c:pt idx="14">
                  <c:v>297600</c:v>
                </c:pt>
                <c:pt idx="15">
                  <c:v>292800</c:v>
                </c:pt>
                <c:pt idx="16">
                  <c:v>292800</c:v>
                </c:pt>
                <c:pt idx="17">
                  <c:v>297400</c:v>
                </c:pt>
                <c:pt idx="18">
                  <c:v>296400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8E-4D68-9159-4C8DBF5F800E}"/>
            </c:ext>
          </c:extLst>
        </c:ser>
        <c:ser>
          <c:idx val="1"/>
          <c:order val="1"/>
          <c:tx>
            <c:strRef>
              <c:f>'Debt Svc'!$C$16</c:f>
              <c:strCache>
                <c:ptCount val="1"/>
                <c:pt idx="0">
                  <c:v> Sales Tax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'Debt Svc'!$A$17:$A$35</c:f>
              <c:strCache>
                <c:ptCount val="19"/>
                <c:pt idx="0">
                  <c:v>FY 23-24</c:v>
                </c:pt>
                <c:pt idx="1">
                  <c:v>FY 24-25</c:v>
                </c:pt>
                <c:pt idx="2">
                  <c:v>FY 25-26</c:v>
                </c:pt>
                <c:pt idx="3">
                  <c:v>FY 26-27</c:v>
                </c:pt>
                <c:pt idx="4">
                  <c:v>FY 27-28</c:v>
                </c:pt>
                <c:pt idx="5">
                  <c:v>FY 28-29</c:v>
                </c:pt>
                <c:pt idx="6">
                  <c:v>FY 29-30</c:v>
                </c:pt>
                <c:pt idx="7">
                  <c:v>FY 30-31</c:v>
                </c:pt>
                <c:pt idx="8">
                  <c:v>FY 31-32</c:v>
                </c:pt>
                <c:pt idx="9">
                  <c:v>FY 32-33</c:v>
                </c:pt>
                <c:pt idx="10">
                  <c:v>FY 33-34</c:v>
                </c:pt>
                <c:pt idx="11">
                  <c:v>FY 34-35</c:v>
                </c:pt>
                <c:pt idx="12">
                  <c:v>FY 35-36</c:v>
                </c:pt>
                <c:pt idx="13">
                  <c:v>FY 36-37</c:v>
                </c:pt>
                <c:pt idx="14">
                  <c:v>FY 37-38</c:v>
                </c:pt>
                <c:pt idx="15">
                  <c:v>FY 38-39</c:v>
                </c:pt>
                <c:pt idx="16">
                  <c:v>FY 39-40</c:v>
                </c:pt>
                <c:pt idx="17">
                  <c:v>FY 40-41</c:v>
                </c:pt>
                <c:pt idx="18">
                  <c:v>FY 41-42</c:v>
                </c:pt>
              </c:strCache>
            </c:strRef>
          </c:cat>
          <c:val>
            <c:numRef>
              <c:f>'Debt Svc'!$C$17:$C$35</c:f>
              <c:numCache>
                <c:formatCode>_("$"* #,##0.00_);_("$"* \(#,##0.00\);_("$"* "-"??_);_(@_)</c:formatCode>
                <c:ptCount val="19"/>
                <c:pt idx="0">
                  <c:v>524225</c:v>
                </c:pt>
                <c:pt idx="1">
                  <c:v>525125</c:v>
                </c:pt>
                <c:pt idx="2">
                  <c:v>527925</c:v>
                </c:pt>
                <c:pt idx="3">
                  <c:v>523750</c:v>
                </c:pt>
                <c:pt idx="4">
                  <c:v>524675</c:v>
                </c:pt>
                <c:pt idx="5">
                  <c:v>529750</c:v>
                </c:pt>
                <c:pt idx="6">
                  <c:v>527500</c:v>
                </c:pt>
                <c:pt idx="7">
                  <c:v>271950</c:v>
                </c:pt>
                <c:pt idx="8">
                  <c:v>275700</c:v>
                </c:pt>
                <c:pt idx="9">
                  <c:v>18475</c:v>
                </c:pt>
                <c:pt idx="10">
                  <c:v>198600</c:v>
                </c:pt>
                <c:pt idx="11">
                  <c:v>196800</c:v>
                </c:pt>
                <c:pt idx="12">
                  <c:v>194800</c:v>
                </c:pt>
                <c:pt idx="13">
                  <c:v>197600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8E-4D68-9159-4C8DBF5F800E}"/>
            </c:ext>
          </c:extLst>
        </c:ser>
        <c:ser>
          <c:idx val="2"/>
          <c:order val="2"/>
          <c:tx>
            <c:strRef>
              <c:f>'Debt Svc'!$D$16</c:f>
              <c:strCache>
                <c:ptCount val="1"/>
                <c:pt idx="0">
                  <c:v> I&amp;S Tax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'Debt Svc'!$A$17:$A$35</c:f>
              <c:strCache>
                <c:ptCount val="19"/>
                <c:pt idx="0">
                  <c:v>FY 23-24</c:v>
                </c:pt>
                <c:pt idx="1">
                  <c:v>FY 24-25</c:v>
                </c:pt>
                <c:pt idx="2">
                  <c:v>FY 25-26</c:v>
                </c:pt>
                <c:pt idx="3">
                  <c:v>FY 26-27</c:v>
                </c:pt>
                <c:pt idx="4">
                  <c:v>FY 27-28</c:v>
                </c:pt>
                <c:pt idx="5">
                  <c:v>FY 28-29</c:v>
                </c:pt>
                <c:pt idx="6">
                  <c:v>FY 29-30</c:v>
                </c:pt>
                <c:pt idx="7">
                  <c:v>FY 30-31</c:v>
                </c:pt>
                <c:pt idx="8">
                  <c:v>FY 31-32</c:v>
                </c:pt>
                <c:pt idx="9">
                  <c:v>FY 32-33</c:v>
                </c:pt>
                <c:pt idx="10">
                  <c:v>FY 33-34</c:v>
                </c:pt>
                <c:pt idx="11">
                  <c:v>FY 34-35</c:v>
                </c:pt>
                <c:pt idx="12">
                  <c:v>FY 35-36</c:v>
                </c:pt>
                <c:pt idx="13">
                  <c:v>FY 36-37</c:v>
                </c:pt>
                <c:pt idx="14">
                  <c:v>FY 37-38</c:v>
                </c:pt>
                <c:pt idx="15">
                  <c:v>FY 38-39</c:v>
                </c:pt>
                <c:pt idx="16">
                  <c:v>FY 39-40</c:v>
                </c:pt>
                <c:pt idx="17">
                  <c:v>FY 40-41</c:v>
                </c:pt>
                <c:pt idx="18">
                  <c:v>FY 41-42</c:v>
                </c:pt>
              </c:strCache>
            </c:strRef>
          </c:cat>
          <c:val>
            <c:numRef>
              <c:f>'Debt Svc'!$D$17:$D$35</c:f>
              <c:numCache>
                <c:formatCode>_("$"* #,##0.00_);_("$"* \(#,##0.00\);_("$"* "-"??_);_(@_)</c:formatCode>
                <c:ptCount val="19"/>
                <c:pt idx="0">
                  <c:v>502825</c:v>
                </c:pt>
                <c:pt idx="1">
                  <c:v>503425</c:v>
                </c:pt>
                <c:pt idx="2">
                  <c:v>505925</c:v>
                </c:pt>
                <c:pt idx="3">
                  <c:v>503950</c:v>
                </c:pt>
                <c:pt idx="4">
                  <c:v>506875</c:v>
                </c:pt>
                <c:pt idx="5">
                  <c:v>514418</c:v>
                </c:pt>
                <c:pt idx="6">
                  <c:v>479717</c:v>
                </c:pt>
                <c:pt idx="7">
                  <c:v>255450</c:v>
                </c:pt>
                <c:pt idx="8">
                  <c:v>67196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8E-4D68-9159-4C8DBF5F80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3257936"/>
        <c:axId val="1643259024"/>
      </c:barChart>
      <c:catAx>
        <c:axId val="1643257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3259024"/>
        <c:crosses val="autoZero"/>
        <c:auto val="1"/>
        <c:lblAlgn val="ctr"/>
        <c:lblOffset val="100"/>
        <c:noMultiLvlLbl val="1"/>
      </c:catAx>
      <c:valAx>
        <c:axId val="1643259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3257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Debt Service Pymts by Fund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'Debt Svc'!$A$11</c:f>
              <c:strCache>
                <c:ptCount val="1"/>
                <c:pt idx="0">
                  <c:v>Wtr &amp; Sewer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'Debt Svc'!$B$10:$H$10</c:f>
              <c:strCache>
                <c:ptCount val="7"/>
                <c:pt idx="0">
                  <c:v> FY 2017-2018 </c:v>
                </c:pt>
                <c:pt idx="1">
                  <c:v> FY 2018-2019 </c:v>
                </c:pt>
                <c:pt idx="2">
                  <c:v> FY 2019-2020 </c:v>
                </c:pt>
                <c:pt idx="3">
                  <c:v> FY 2020-2021 </c:v>
                </c:pt>
                <c:pt idx="4">
                  <c:v> FY 2021-2022 </c:v>
                </c:pt>
                <c:pt idx="5">
                  <c:v> FY 2022-2023 </c:v>
                </c:pt>
                <c:pt idx="6">
                  <c:v> FY 2023-2024 </c:v>
                </c:pt>
              </c:strCache>
            </c:strRef>
          </c:cat>
          <c:val>
            <c:numRef>
              <c:f>'Debt Svc'!$B$11:$H$11</c:f>
              <c:numCache>
                <c:formatCode>_("$"* #,##0.00_);_("$"* \(#,##0.00\);_("$"* "-"??_);_(@_)</c:formatCode>
                <c:ptCount val="7"/>
                <c:pt idx="0">
                  <c:v>925030</c:v>
                </c:pt>
                <c:pt idx="1">
                  <c:v>924419</c:v>
                </c:pt>
                <c:pt idx="2">
                  <c:v>927400</c:v>
                </c:pt>
                <c:pt idx="3">
                  <c:v>908223</c:v>
                </c:pt>
                <c:pt idx="4">
                  <c:v>905417</c:v>
                </c:pt>
                <c:pt idx="5">
                  <c:v>1200978</c:v>
                </c:pt>
                <c:pt idx="6">
                  <c:v>1203729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A0-48B3-A853-5D70FAE22B32}"/>
            </c:ext>
          </c:extLst>
        </c:ser>
        <c:ser>
          <c:idx val="1"/>
          <c:order val="1"/>
          <c:tx>
            <c:strRef>
              <c:f>'Debt Svc'!$A$12</c:f>
              <c:strCache>
                <c:ptCount val="1"/>
                <c:pt idx="0">
                  <c:v>Sales Tax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'Debt Svc'!$B$10:$H$10</c:f>
              <c:strCache>
                <c:ptCount val="7"/>
                <c:pt idx="0">
                  <c:v> FY 2017-2018 </c:v>
                </c:pt>
                <c:pt idx="1">
                  <c:v> FY 2018-2019 </c:v>
                </c:pt>
                <c:pt idx="2">
                  <c:v> FY 2019-2020 </c:v>
                </c:pt>
                <c:pt idx="3">
                  <c:v> FY 2020-2021 </c:v>
                </c:pt>
                <c:pt idx="4">
                  <c:v> FY 2021-2022 </c:v>
                </c:pt>
                <c:pt idx="5">
                  <c:v> FY 2022-2023 </c:v>
                </c:pt>
                <c:pt idx="6">
                  <c:v> FY 2023-2024 </c:v>
                </c:pt>
              </c:strCache>
            </c:strRef>
          </c:cat>
          <c:val>
            <c:numRef>
              <c:f>'Debt Svc'!$B$12:$H$12</c:f>
              <c:numCache>
                <c:formatCode>_("$"* #,##0.00_);_("$"* \(#,##0.00\);_("$"* "-"??_);_(@_)</c:formatCode>
                <c:ptCount val="7"/>
                <c:pt idx="0">
                  <c:v>270277</c:v>
                </c:pt>
                <c:pt idx="1">
                  <c:v>268761</c:v>
                </c:pt>
                <c:pt idx="2">
                  <c:v>275988</c:v>
                </c:pt>
                <c:pt idx="3">
                  <c:v>275988</c:v>
                </c:pt>
                <c:pt idx="4">
                  <c:v>272038</c:v>
                </c:pt>
                <c:pt idx="5">
                  <c:v>275038</c:v>
                </c:pt>
                <c:pt idx="6">
                  <c:v>524225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A0-48B3-A853-5D70FAE22B32}"/>
            </c:ext>
          </c:extLst>
        </c:ser>
        <c:ser>
          <c:idx val="2"/>
          <c:order val="2"/>
          <c:tx>
            <c:strRef>
              <c:f>'Debt Svc'!$A$13</c:f>
              <c:strCache>
                <c:ptCount val="1"/>
                <c:pt idx="0">
                  <c:v>I&amp;S Tax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'Debt Svc'!$B$10:$H$10</c:f>
              <c:strCache>
                <c:ptCount val="7"/>
                <c:pt idx="0">
                  <c:v> FY 2017-2018 </c:v>
                </c:pt>
                <c:pt idx="1">
                  <c:v> FY 2018-2019 </c:v>
                </c:pt>
                <c:pt idx="2">
                  <c:v> FY 2019-2020 </c:v>
                </c:pt>
                <c:pt idx="3">
                  <c:v> FY 2020-2021 </c:v>
                </c:pt>
                <c:pt idx="4">
                  <c:v> FY 2021-2022 </c:v>
                </c:pt>
                <c:pt idx="5">
                  <c:v> FY 2022-2023 </c:v>
                </c:pt>
                <c:pt idx="6">
                  <c:v> FY 2023-2024 </c:v>
                </c:pt>
              </c:strCache>
            </c:strRef>
          </c:cat>
          <c:val>
            <c:numRef>
              <c:f>'Debt Svc'!$B$13:$H$13</c:f>
              <c:numCache>
                <c:formatCode>_("$"* #,##0.00_);_("$"* \(#,##0.00\);_("$"* "-"??_);_(@_)</c:formatCode>
                <c:ptCount val="7"/>
                <c:pt idx="0">
                  <c:v>127111</c:v>
                </c:pt>
                <c:pt idx="1">
                  <c:v>237632</c:v>
                </c:pt>
                <c:pt idx="2">
                  <c:v>250313</c:v>
                </c:pt>
                <c:pt idx="3">
                  <c:v>250313</c:v>
                </c:pt>
                <c:pt idx="4">
                  <c:v>251063</c:v>
                </c:pt>
                <c:pt idx="5">
                  <c:v>251363</c:v>
                </c:pt>
                <c:pt idx="6">
                  <c:v>502825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A0-48B3-A853-5D70FAE22B3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643253040"/>
        <c:axId val="1643257392"/>
      </c:barChart>
      <c:catAx>
        <c:axId val="1643253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3257392"/>
        <c:crosses val="autoZero"/>
        <c:auto val="1"/>
        <c:lblAlgn val="ctr"/>
        <c:lblOffset val="100"/>
        <c:noMultiLvlLbl val="0"/>
      </c:catAx>
      <c:valAx>
        <c:axId val="164325739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3253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'Debt Svc'!$H$10</c:f>
              <c:strCache>
                <c:ptCount val="1"/>
                <c:pt idx="0">
                  <c:v> FY 2023-2024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A13-4760-8CC7-13277903B68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A13-4760-8CC7-13277903B68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A13-4760-8CC7-13277903B684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'Debt Svc'!$A$11:$A$13</c:f>
              <c:strCache>
                <c:ptCount val="3"/>
                <c:pt idx="0">
                  <c:v>Wtr &amp; Sewer</c:v>
                </c:pt>
                <c:pt idx="1">
                  <c:v>Sales Tax</c:v>
                </c:pt>
                <c:pt idx="2">
                  <c:v>I&amp;S Tax</c:v>
                </c:pt>
              </c:strCache>
            </c:strRef>
          </c:cat>
          <c:val>
            <c:numRef>
              <c:f>'Debt Svc'!$H$11:$H$13</c:f>
              <c:numCache>
                <c:formatCode>_("$"* #,##0.00_);_("$"* \(#,##0.00\);_("$"* "-"??_);_(@_)</c:formatCode>
                <c:ptCount val="3"/>
                <c:pt idx="0">
                  <c:v>1203729</c:v>
                </c:pt>
                <c:pt idx="1">
                  <c:v>524225</c:v>
                </c:pt>
                <c:pt idx="2">
                  <c:v>502825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A13-4760-8CC7-13277903B6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Property Tax Collection</a:t>
            </a:r>
          </a:p>
          <a:p>
            <a:pPr>
              <a:defRPr/>
            </a:pPr>
            <a:r>
              <a:rPr lang="en-US"/>
              <a:t>Historical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'YE Property'!$A$2</c:f>
              <c:strCache>
                <c:ptCount val="1"/>
                <c:pt idx="0">
                  <c:v>M &amp; 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'YE Property'!$J$1:$N$1</c:f>
              <c:strCache>
                <c:ptCount val="5"/>
                <c:pt idx="0">
                  <c:v>FY 2019</c:v>
                </c:pt>
                <c:pt idx="1">
                  <c:v>FY 2020</c:v>
                </c:pt>
                <c:pt idx="2">
                  <c:v>FY 2021</c:v>
                </c:pt>
                <c:pt idx="3">
                  <c:v>FY 2022</c:v>
                </c:pt>
                <c:pt idx="4">
                  <c:v>FY 2023</c:v>
                </c:pt>
              </c:strCache>
            </c:strRef>
          </c:cat>
          <c:val>
            <c:numRef>
              <c:f>'YE Property'!$J$2:$N$2</c:f>
              <c:numCache>
                <c:formatCode>_("$"* #,##0.00_);_("$"* \(#,##0.00\);_("$"* "-"??_);_(@_)</c:formatCode>
                <c:ptCount val="5"/>
                <c:pt idx="0">
                  <c:v>1227546.94</c:v>
                </c:pt>
                <c:pt idx="1">
                  <c:v>1309592.5900000001</c:v>
                </c:pt>
                <c:pt idx="2">
                  <c:v>1350172.9000000001</c:v>
                </c:pt>
                <c:pt idx="3">
                  <c:v>1413478.57</c:v>
                </c:pt>
                <c:pt idx="4">
                  <c:v>1623982.95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C4-4F5A-BA50-43474AE36C1C}"/>
            </c:ext>
          </c:extLst>
        </c:ser>
        <c:ser>
          <c:idx val="1"/>
          <c:order val="1"/>
          <c:tx>
            <c:strRef>
              <c:f>'YE Property'!$A$3</c:f>
              <c:strCache>
                <c:ptCount val="1"/>
                <c:pt idx="0">
                  <c:v>I &amp; 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'YE Property'!$J$1:$N$1</c:f>
              <c:strCache>
                <c:ptCount val="5"/>
                <c:pt idx="0">
                  <c:v>FY 2019</c:v>
                </c:pt>
                <c:pt idx="1">
                  <c:v>FY 2020</c:v>
                </c:pt>
                <c:pt idx="2">
                  <c:v>FY 2021</c:v>
                </c:pt>
                <c:pt idx="3">
                  <c:v>FY 2022</c:v>
                </c:pt>
                <c:pt idx="4">
                  <c:v>FY 2023</c:v>
                </c:pt>
              </c:strCache>
            </c:strRef>
          </c:cat>
          <c:val>
            <c:numRef>
              <c:f>'YE Property'!$J$3:$N$3</c:f>
              <c:numCache>
                <c:formatCode>_("$"* #,##0.00_);_("$"* \(#,##0.00\);_("$"* "-"??_);_(@_)</c:formatCode>
                <c:ptCount val="5"/>
                <c:pt idx="0">
                  <c:v>241016.59</c:v>
                </c:pt>
                <c:pt idx="1">
                  <c:v>254630.36</c:v>
                </c:pt>
                <c:pt idx="2">
                  <c:v>260833.58</c:v>
                </c:pt>
                <c:pt idx="3">
                  <c:v>249743.08</c:v>
                </c:pt>
                <c:pt idx="4">
                  <c:v>295545.65999999997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C4-4F5A-BA50-43474AE36C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703380064"/>
        <c:axId val="-1703383328"/>
      </c:barChart>
      <c:catAx>
        <c:axId val="-170338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03383328"/>
        <c:crosses val="autoZero"/>
        <c:auto val="1"/>
        <c:lblAlgn val="ctr"/>
        <c:lblOffset val="100"/>
        <c:noMultiLvlLbl val="0"/>
      </c:catAx>
      <c:valAx>
        <c:axId val="-1703383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70338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CITY OF MINEOLA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14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rPr>
              <a:t>Monthly Sales Tax Trend Analysis 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worksheet1!$A$34</c:f>
              <c:strCache>
                <c:ptCount val="1"/>
                <c:pt idx="0">
                  <c:v>FY 2018-2019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cat>
            <c:strRef>
              <c:f>worksheet1!$B$1:$M$1</c:f>
              <c:strCache>
                <c:ptCount val="12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  <c:pt idx="3">
                  <c:v>January</c:v>
                </c:pt>
                <c:pt idx="4">
                  <c:v>February</c:v>
                </c:pt>
                <c:pt idx="5">
                  <c:v>March</c:v>
                </c:pt>
                <c:pt idx="6">
                  <c:v>April</c:v>
                </c:pt>
                <c:pt idx="7">
                  <c:v>May</c:v>
                </c:pt>
                <c:pt idx="8">
                  <c:v>June</c:v>
                </c:pt>
                <c:pt idx="9">
                  <c:v>July</c:v>
                </c:pt>
                <c:pt idx="10">
                  <c:v>August</c:v>
                </c:pt>
                <c:pt idx="11">
                  <c:v>September</c:v>
                </c:pt>
              </c:strCache>
            </c:strRef>
          </c:cat>
          <c:val>
            <c:numRef>
              <c:f>worksheet1!$B$34:$M$34</c:f>
              <c:numCache>
                <c:formatCode>#,##0.00</c:formatCode>
                <c:ptCount val="12"/>
                <c:pt idx="0">
                  <c:v>168748.37</c:v>
                </c:pt>
                <c:pt idx="1">
                  <c:v>182672.23</c:v>
                </c:pt>
                <c:pt idx="2">
                  <c:v>177221.17</c:v>
                </c:pt>
                <c:pt idx="3">
                  <c:v>168709.01</c:v>
                </c:pt>
                <c:pt idx="4">
                  <c:v>208515.46</c:v>
                </c:pt>
                <c:pt idx="5">
                  <c:v>160254.95000000001</c:v>
                </c:pt>
                <c:pt idx="6">
                  <c:v>168642.39</c:v>
                </c:pt>
                <c:pt idx="7">
                  <c:v>211521.57</c:v>
                </c:pt>
                <c:pt idx="8">
                  <c:v>173463.54</c:v>
                </c:pt>
                <c:pt idx="9">
                  <c:v>174283.77</c:v>
                </c:pt>
                <c:pt idx="10">
                  <c:v>179334.57</c:v>
                </c:pt>
                <c:pt idx="11">
                  <c:v>193250.71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D2-4744-A498-CFD6E6A93F2E}"/>
            </c:ext>
          </c:extLst>
        </c:ser>
        <c:ser>
          <c:idx val="1"/>
          <c:order val="1"/>
          <c:tx>
            <c:strRef>
              <c:f>worksheet1!$A$35</c:f>
              <c:strCache>
                <c:ptCount val="1"/>
                <c:pt idx="0">
                  <c:v>FY 2019-2020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cat>
            <c:strRef>
              <c:f>worksheet1!$B$1:$M$1</c:f>
              <c:strCache>
                <c:ptCount val="12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  <c:pt idx="3">
                  <c:v>January</c:v>
                </c:pt>
                <c:pt idx="4">
                  <c:v>February</c:v>
                </c:pt>
                <c:pt idx="5">
                  <c:v>March</c:v>
                </c:pt>
                <c:pt idx="6">
                  <c:v>April</c:v>
                </c:pt>
                <c:pt idx="7">
                  <c:v>May</c:v>
                </c:pt>
                <c:pt idx="8">
                  <c:v>June</c:v>
                </c:pt>
                <c:pt idx="9">
                  <c:v>July</c:v>
                </c:pt>
                <c:pt idx="10">
                  <c:v>August</c:v>
                </c:pt>
                <c:pt idx="11">
                  <c:v>September</c:v>
                </c:pt>
              </c:strCache>
            </c:strRef>
          </c:cat>
          <c:val>
            <c:numRef>
              <c:f>worksheet1!$B$35:$M$35</c:f>
              <c:numCache>
                <c:formatCode>#,##0.00</c:formatCode>
                <c:ptCount val="12"/>
                <c:pt idx="0">
                  <c:v>177613.04</c:v>
                </c:pt>
                <c:pt idx="1">
                  <c:v>217306.22</c:v>
                </c:pt>
                <c:pt idx="2">
                  <c:v>185303.61</c:v>
                </c:pt>
                <c:pt idx="3">
                  <c:v>199920.62</c:v>
                </c:pt>
                <c:pt idx="4">
                  <c:v>237363.96</c:v>
                </c:pt>
                <c:pt idx="5">
                  <c:v>173151.6</c:v>
                </c:pt>
                <c:pt idx="6">
                  <c:v>166231.34</c:v>
                </c:pt>
                <c:pt idx="7">
                  <c:v>203954.52</c:v>
                </c:pt>
                <c:pt idx="8">
                  <c:v>190197.77</c:v>
                </c:pt>
                <c:pt idx="9">
                  <c:v>202276.32</c:v>
                </c:pt>
                <c:pt idx="10">
                  <c:v>226751.2</c:v>
                </c:pt>
                <c:pt idx="11">
                  <c:v>191840.43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D2-4744-A498-CFD6E6A93F2E}"/>
            </c:ext>
          </c:extLst>
        </c:ser>
        <c:ser>
          <c:idx val="2"/>
          <c:order val="2"/>
          <c:tx>
            <c:strRef>
              <c:f>worksheet1!$A$36</c:f>
              <c:strCache>
                <c:ptCount val="1"/>
                <c:pt idx="0">
                  <c:v>FY 2020-2021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</c:spPr>
          <c:invertIfNegative val="0"/>
          <c:cat>
            <c:strRef>
              <c:f>worksheet1!$B$1:$M$1</c:f>
              <c:strCache>
                <c:ptCount val="12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  <c:pt idx="3">
                  <c:v>January</c:v>
                </c:pt>
                <c:pt idx="4">
                  <c:v>February</c:v>
                </c:pt>
                <c:pt idx="5">
                  <c:v>March</c:v>
                </c:pt>
                <c:pt idx="6">
                  <c:v>April</c:v>
                </c:pt>
                <c:pt idx="7">
                  <c:v>May</c:v>
                </c:pt>
                <c:pt idx="8">
                  <c:v>June</c:v>
                </c:pt>
                <c:pt idx="9">
                  <c:v>July</c:v>
                </c:pt>
                <c:pt idx="10">
                  <c:v>August</c:v>
                </c:pt>
                <c:pt idx="11">
                  <c:v>September</c:v>
                </c:pt>
              </c:strCache>
            </c:strRef>
          </c:cat>
          <c:val>
            <c:numRef>
              <c:f>worksheet1!$B$36:$M$36</c:f>
              <c:numCache>
                <c:formatCode>#,##0.00</c:formatCode>
                <c:ptCount val="12"/>
                <c:pt idx="0">
                  <c:v>184554.77</c:v>
                </c:pt>
                <c:pt idx="1">
                  <c:v>212462</c:v>
                </c:pt>
                <c:pt idx="2">
                  <c:v>189308.68</c:v>
                </c:pt>
                <c:pt idx="3">
                  <c:v>187386.1</c:v>
                </c:pt>
                <c:pt idx="4">
                  <c:v>238656.37</c:v>
                </c:pt>
                <c:pt idx="5">
                  <c:v>210099.11</c:v>
                </c:pt>
                <c:pt idx="6">
                  <c:v>151356.91</c:v>
                </c:pt>
                <c:pt idx="7">
                  <c:v>263787.81</c:v>
                </c:pt>
                <c:pt idx="8">
                  <c:v>229169.18</c:v>
                </c:pt>
                <c:pt idx="9">
                  <c:v>180348.55</c:v>
                </c:pt>
                <c:pt idx="10">
                  <c:v>255314.89</c:v>
                </c:pt>
                <c:pt idx="11">
                  <c:v>225885.76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D2-4744-A498-CFD6E6A93F2E}"/>
            </c:ext>
          </c:extLst>
        </c:ser>
        <c:ser>
          <c:idx val="3"/>
          <c:order val="3"/>
          <c:tx>
            <c:strRef>
              <c:f>worksheet1!$A$37</c:f>
              <c:strCache>
                <c:ptCount val="1"/>
                <c:pt idx="0">
                  <c:v>FY 2021-2022</c:v>
                </c:pt>
              </c:strCache>
            </c:strRef>
          </c:tx>
          <c:spPr>
            <a:solidFill>
              <a:srgbClr val="8064A2"/>
            </a:solidFill>
            <a:ln w="25400">
              <a:noFill/>
            </a:ln>
          </c:spPr>
          <c:invertIfNegative val="0"/>
          <c:cat>
            <c:strRef>
              <c:f>worksheet1!$B$1:$M$1</c:f>
              <c:strCache>
                <c:ptCount val="12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  <c:pt idx="3">
                  <c:v>January</c:v>
                </c:pt>
                <c:pt idx="4">
                  <c:v>February</c:v>
                </c:pt>
                <c:pt idx="5">
                  <c:v>March</c:v>
                </c:pt>
                <c:pt idx="6">
                  <c:v>April</c:v>
                </c:pt>
                <c:pt idx="7">
                  <c:v>May</c:v>
                </c:pt>
                <c:pt idx="8">
                  <c:v>June</c:v>
                </c:pt>
                <c:pt idx="9">
                  <c:v>July</c:v>
                </c:pt>
                <c:pt idx="10">
                  <c:v>August</c:v>
                </c:pt>
                <c:pt idx="11">
                  <c:v>September</c:v>
                </c:pt>
              </c:strCache>
            </c:strRef>
          </c:cat>
          <c:val>
            <c:numRef>
              <c:f>worksheet1!$B$37:$M$37</c:f>
              <c:numCache>
                <c:formatCode>#,##0.00</c:formatCode>
                <c:ptCount val="12"/>
                <c:pt idx="0">
                  <c:v>206696.55</c:v>
                </c:pt>
                <c:pt idx="1">
                  <c:v>245289.38</c:v>
                </c:pt>
                <c:pt idx="2">
                  <c:v>220531.18</c:v>
                </c:pt>
                <c:pt idx="3">
                  <c:v>229759.89</c:v>
                </c:pt>
                <c:pt idx="4">
                  <c:v>277525.64</c:v>
                </c:pt>
                <c:pt idx="5">
                  <c:v>211639.3</c:v>
                </c:pt>
                <c:pt idx="6">
                  <c:v>199915.21</c:v>
                </c:pt>
                <c:pt idx="7">
                  <c:v>272743.64</c:v>
                </c:pt>
                <c:pt idx="8">
                  <c:v>244214.07</c:v>
                </c:pt>
                <c:pt idx="9">
                  <c:v>255462.85</c:v>
                </c:pt>
                <c:pt idx="10">
                  <c:v>272439.23</c:v>
                </c:pt>
                <c:pt idx="11">
                  <c:v>236628.29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D2-4744-A498-CFD6E6A93F2E}"/>
            </c:ext>
          </c:extLst>
        </c:ser>
        <c:ser>
          <c:idx val="4"/>
          <c:order val="4"/>
          <c:tx>
            <c:strRef>
              <c:f>worksheet1!$A$38</c:f>
              <c:strCache>
                <c:ptCount val="1"/>
                <c:pt idx="0">
                  <c:v>FY 2022-2023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strRef>
              <c:f>worksheet1!$B$1:$M$1</c:f>
              <c:strCache>
                <c:ptCount val="12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  <c:pt idx="3">
                  <c:v>January</c:v>
                </c:pt>
                <c:pt idx="4">
                  <c:v>February</c:v>
                </c:pt>
                <c:pt idx="5">
                  <c:v>March</c:v>
                </c:pt>
                <c:pt idx="6">
                  <c:v>April</c:v>
                </c:pt>
                <c:pt idx="7">
                  <c:v>May</c:v>
                </c:pt>
                <c:pt idx="8">
                  <c:v>June</c:v>
                </c:pt>
                <c:pt idx="9">
                  <c:v>July</c:v>
                </c:pt>
                <c:pt idx="10">
                  <c:v>August</c:v>
                </c:pt>
                <c:pt idx="11">
                  <c:v>September</c:v>
                </c:pt>
              </c:strCache>
            </c:strRef>
          </c:cat>
          <c:val>
            <c:numRef>
              <c:f>worksheet1!$B$38:$M$38</c:f>
              <c:numCache>
                <c:formatCode>#,##0.00</c:formatCode>
                <c:ptCount val="12"/>
                <c:pt idx="0">
                  <c:v>236510.17</c:v>
                </c:pt>
                <c:pt idx="1">
                  <c:v>281935.46999999997</c:v>
                </c:pt>
                <c:pt idx="2">
                  <c:v>247726.15</c:v>
                </c:pt>
                <c:pt idx="3">
                  <c:v>244183.92</c:v>
                </c:pt>
                <c:pt idx="4">
                  <c:v>328082.67</c:v>
                </c:pt>
                <c:pt idx="5">
                  <c:v>212830.33</c:v>
                </c:pt>
                <c:pt idx="6">
                  <c:v>217068.79999999999</c:v>
                </c:pt>
                <c:pt idx="7">
                  <c:v>272269.95</c:v>
                </c:pt>
                <c:pt idx="8">
                  <c:v>250351.47</c:v>
                </c:pt>
                <c:pt idx="9">
                  <c:v>260391.08</c:v>
                </c:pt>
                <c:pt idx="10">
                  <c:v>278728.06</c:v>
                </c:pt>
                <c:pt idx="11">
                  <c:v>238622.96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D2-4744-A498-CFD6E6A93F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7917168"/>
        <c:axId val="1"/>
      </c:barChart>
      <c:catAx>
        <c:axId val="457917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5791716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Sales</a:t>
            </a:r>
            <a:r>
              <a:rPr lang="en-US" baseline="0"/>
              <a:t> Tax by Industry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Q2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Sheet1!$B$2:$B$6</c:f>
              <c:strCache>
                <c:ptCount val="5"/>
                <c:pt idx="0">
                  <c:v>Retail Trade</c:v>
                </c:pt>
                <c:pt idx="1">
                  <c:v>Manufacturing</c:v>
                </c:pt>
                <c:pt idx="2">
                  <c:v>Accomodation &amp; Food Service</c:v>
                </c:pt>
                <c:pt idx="3">
                  <c:v>Construction</c:v>
                </c:pt>
                <c:pt idx="4">
                  <c:v>All Others</c:v>
                </c:pt>
              </c:strCache>
            </c:strRef>
          </c:cat>
          <c:val>
            <c:numRef>
              <c:f>Sheet1!$C$2:$C$6</c:f>
              <c:numCache>
                <c:formatCode>_("$"* #,##0.00_);_("$"* \(#,##0.00\);_("$"* "-"??_);_(@_)</c:formatCode>
                <c:ptCount val="5"/>
                <c:pt idx="0">
                  <c:v>420594.26</c:v>
                </c:pt>
                <c:pt idx="1">
                  <c:v>98294.399999999994</c:v>
                </c:pt>
                <c:pt idx="2">
                  <c:v>85960.16</c:v>
                </c:pt>
                <c:pt idx="3">
                  <c:v>21457.439999999999</c:v>
                </c:pt>
                <c:pt idx="4">
                  <c:v>86600.85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1A-41CD-B17A-AB91FC9A1383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Q3 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Sheet1!$B$2:$B$6</c:f>
              <c:strCache>
                <c:ptCount val="5"/>
                <c:pt idx="0">
                  <c:v>Retail Trade</c:v>
                </c:pt>
                <c:pt idx="1">
                  <c:v>Manufacturing</c:v>
                </c:pt>
                <c:pt idx="2">
                  <c:v>Accomodation &amp; Food Service</c:v>
                </c:pt>
                <c:pt idx="3">
                  <c:v>Construction</c:v>
                </c:pt>
                <c:pt idx="4">
                  <c:v>All Others</c:v>
                </c:pt>
              </c:strCache>
            </c:strRef>
          </c:cat>
          <c:val>
            <c:numRef>
              <c:f>Sheet1!$D$2:$D$6</c:f>
              <c:numCache>
                <c:formatCode>_("$"* #,##0.00_);_("$"* \(#,##0.00\);_("$"* "-"??_);_(@_)</c:formatCode>
                <c:ptCount val="5"/>
                <c:pt idx="0">
                  <c:v>403092.73</c:v>
                </c:pt>
                <c:pt idx="1">
                  <c:v>101677.12</c:v>
                </c:pt>
                <c:pt idx="2">
                  <c:v>88242.74</c:v>
                </c:pt>
                <c:pt idx="3">
                  <c:v>29889.54</c:v>
                </c:pt>
                <c:pt idx="4">
                  <c:v>91345.32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1A-41CD-B17A-AB91FC9A1383}"/>
            </c:ext>
          </c:extLst>
        </c:ser>
        <c:ser>
          <c:idx val="2"/>
          <c:order val="2"/>
          <c:tx>
            <c:strRef>
              <c:f>Sheet1!$E$1</c:f>
              <c:strCache>
                <c:ptCount val="1"/>
                <c:pt idx="0">
                  <c:v>Q4 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Sheet1!$B$2:$B$6</c:f>
              <c:strCache>
                <c:ptCount val="5"/>
                <c:pt idx="0">
                  <c:v>Retail Trade</c:v>
                </c:pt>
                <c:pt idx="1">
                  <c:v>Manufacturing</c:v>
                </c:pt>
                <c:pt idx="2">
                  <c:v>Accomodation &amp; Food Service</c:v>
                </c:pt>
                <c:pt idx="3">
                  <c:v>Construction</c:v>
                </c:pt>
                <c:pt idx="4">
                  <c:v>All Others</c:v>
                </c:pt>
              </c:strCache>
            </c:strRef>
          </c:cat>
          <c:val>
            <c:numRef>
              <c:f>Sheet1!$E$2:$E$6</c:f>
              <c:numCache>
                <c:formatCode>_("$"* #,##0.00_);_("$"* \(#,##0.00\);_("$"* "-"??_);_(@_)</c:formatCode>
                <c:ptCount val="5"/>
                <c:pt idx="0">
                  <c:v>436500.38</c:v>
                </c:pt>
                <c:pt idx="1">
                  <c:v>114948.81</c:v>
                </c:pt>
                <c:pt idx="2">
                  <c:v>99823.58</c:v>
                </c:pt>
                <c:pt idx="3">
                  <c:v>27035.56</c:v>
                </c:pt>
                <c:pt idx="4">
                  <c:v>86568.31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1A-41CD-B17A-AB91FC9A1383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Q1 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Sheet1!$B$2:$B$6</c:f>
              <c:strCache>
                <c:ptCount val="5"/>
                <c:pt idx="0">
                  <c:v>Retail Trade</c:v>
                </c:pt>
                <c:pt idx="1">
                  <c:v>Manufacturing</c:v>
                </c:pt>
                <c:pt idx="2">
                  <c:v>Accomodation &amp; Food Service</c:v>
                </c:pt>
                <c:pt idx="3">
                  <c:v>Construction</c:v>
                </c:pt>
                <c:pt idx="4">
                  <c:v>All Others</c:v>
                </c:pt>
              </c:strCache>
            </c:strRef>
          </c:cat>
          <c:val>
            <c:numRef>
              <c:f>Sheet1!$F$2:$F$6</c:f>
              <c:numCache>
                <c:formatCode>_("$"* #,##0.00_);_("$"* \(#,##0.00\);_("$"* "-"??_);_(@_)</c:formatCode>
                <c:ptCount val="5"/>
                <c:pt idx="0">
                  <c:v>408689.85</c:v>
                </c:pt>
                <c:pt idx="1">
                  <c:v>99798.96</c:v>
                </c:pt>
                <c:pt idx="2">
                  <c:v>94451.86</c:v>
                </c:pt>
                <c:pt idx="3">
                  <c:v>72556.02</c:v>
                </c:pt>
                <c:pt idx="4">
                  <c:v>92707.01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1A-41CD-B17A-AB91FC9A1383}"/>
            </c:ext>
          </c:extLst>
        </c:ser>
        <c:ser>
          <c:idx val="4"/>
          <c:order val="4"/>
          <c:tx>
            <c:strRef>
              <c:f>Sheet1!$G$1</c:f>
              <c:strCache>
                <c:ptCount val="1"/>
                <c:pt idx="0">
                  <c:v>Q2 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Sheet1!$B$2:$B$6</c:f>
              <c:strCache>
                <c:ptCount val="5"/>
                <c:pt idx="0">
                  <c:v>Retail Trade</c:v>
                </c:pt>
                <c:pt idx="1">
                  <c:v>Manufacturing</c:v>
                </c:pt>
                <c:pt idx="2">
                  <c:v>Accomodation &amp; Food Service</c:v>
                </c:pt>
                <c:pt idx="3">
                  <c:v>Construction</c:v>
                </c:pt>
                <c:pt idx="4">
                  <c:v>All Others</c:v>
                </c:pt>
              </c:strCache>
            </c:strRef>
          </c:cat>
          <c:val>
            <c:numRef>
              <c:f>Sheet1!$G$2:$G$6</c:f>
              <c:numCache>
                <c:formatCode>_("$"* #,##0.00_);_("$"* \(#,##0.00\);_("$"* "-"??_);_(@_)</c:formatCode>
                <c:ptCount val="5"/>
                <c:pt idx="0">
                  <c:v>451921.64</c:v>
                </c:pt>
                <c:pt idx="1">
                  <c:v>110395.92</c:v>
                </c:pt>
                <c:pt idx="2">
                  <c:v>96512.88</c:v>
                </c:pt>
                <c:pt idx="3">
                  <c:v>34955.43</c:v>
                </c:pt>
                <c:pt idx="4">
                  <c:v>91450.42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1A-41CD-B17A-AB91FC9A1383}"/>
            </c:ext>
          </c:extLst>
        </c:ser>
        <c:ser>
          <c:idx val="5"/>
          <c:order val="5"/>
          <c:tx>
            <c:strRef>
              <c:f>Sheet1!$H$1</c:f>
              <c:strCache>
                <c:ptCount val="1"/>
                <c:pt idx="0">
                  <c:v>Q3 2023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Sheet1!$B$2:$B$6</c:f>
              <c:strCache>
                <c:ptCount val="5"/>
                <c:pt idx="0">
                  <c:v>Retail Trade</c:v>
                </c:pt>
                <c:pt idx="1">
                  <c:v>Manufacturing</c:v>
                </c:pt>
                <c:pt idx="2">
                  <c:v>Accomodation &amp; Food Service</c:v>
                </c:pt>
                <c:pt idx="3">
                  <c:v>Construction</c:v>
                </c:pt>
                <c:pt idx="4">
                  <c:v>All Others</c:v>
                </c:pt>
              </c:strCache>
            </c:strRef>
          </c:cat>
          <c:val>
            <c:numRef>
              <c:f>Sheet1!$H$2:$H$6</c:f>
              <c:numCache>
                <c:formatCode>_("$"* #,##0.00_);_("$"* \(#,##0.00\);_("$"* "-"??_);_(@_)</c:formatCode>
                <c:ptCount val="5"/>
                <c:pt idx="0">
                  <c:v>417380.94</c:v>
                </c:pt>
                <c:pt idx="1">
                  <c:v>89415.43</c:v>
                </c:pt>
                <c:pt idx="2">
                  <c:v>100959.33</c:v>
                </c:pt>
                <c:pt idx="3">
                  <c:v>33353.08</c:v>
                </c:pt>
                <c:pt idx="4">
                  <c:v>101263.54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D1A-41CD-B17A-AB91FC9A13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20595039"/>
        <c:axId val="290964591"/>
      </c:barChart>
      <c:catAx>
        <c:axId val="2020595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964591"/>
        <c:crosses val="autoZero"/>
        <c:auto val="1"/>
        <c:lblAlgn val="ctr"/>
        <c:lblOffset val="100"/>
        <c:noMultiLvlLbl val="0"/>
      </c:catAx>
      <c:valAx>
        <c:axId val="2909645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0595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Expense!$A$3</c:f>
              <c:strCache>
                <c:ptCount val="1"/>
                <c:pt idx="0">
                  <c:v>Police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Expense!$B$2:$D$2</c:f>
              <c:strCache>
                <c:ptCount val="3"/>
                <c:pt idx="0">
                  <c:v> YE Prior Year </c:v>
                </c:pt>
                <c:pt idx="1">
                  <c:v> YE Actual </c:v>
                </c:pt>
                <c:pt idx="2">
                  <c:v> YE Budget </c:v>
                </c:pt>
              </c:strCache>
            </c:strRef>
          </c:cat>
          <c:val>
            <c:numRef>
              <c:f>Expense!$B$3:$D$3</c:f>
              <c:numCache>
                <c:formatCode>_("$"* #,##0.00_);_("$"* \(#,##0.00\);_("$"* "-"??_);_(@_)</c:formatCode>
                <c:ptCount val="3"/>
                <c:pt idx="0">
                  <c:v>1874254.76</c:v>
                </c:pt>
                <c:pt idx="1">
                  <c:v>1883786.6099999996</c:v>
                </c:pt>
                <c:pt idx="2">
                  <c:v>2243950.6900000004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FE-4EB6-A102-82940BB5810E}"/>
            </c:ext>
          </c:extLst>
        </c:ser>
        <c:ser>
          <c:idx val="1"/>
          <c:order val="1"/>
          <c:tx>
            <c:strRef>
              <c:f>Expense!$A$4</c:f>
              <c:strCache>
                <c:ptCount val="1"/>
                <c:pt idx="0">
                  <c:v>Fire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Expense!$B$2:$D$2</c:f>
              <c:strCache>
                <c:ptCount val="3"/>
                <c:pt idx="0">
                  <c:v> YE Prior Year </c:v>
                </c:pt>
                <c:pt idx="1">
                  <c:v> YE Actual </c:v>
                </c:pt>
                <c:pt idx="2">
                  <c:v> YE Budget </c:v>
                </c:pt>
              </c:strCache>
            </c:strRef>
          </c:cat>
          <c:val>
            <c:numRef>
              <c:f>Expense!$B$4:$D$4</c:f>
              <c:numCache>
                <c:formatCode>_("$"* #,##0.00_);_("$"* \(#,##0.00\);_("$"* "-"??_);_(@_)</c:formatCode>
                <c:ptCount val="3"/>
                <c:pt idx="0">
                  <c:v>674105.29999999993</c:v>
                </c:pt>
                <c:pt idx="1">
                  <c:v>478900.78</c:v>
                </c:pt>
                <c:pt idx="2">
                  <c:v>977425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FE-4EB6-A102-82940BB5810E}"/>
            </c:ext>
          </c:extLst>
        </c:ser>
        <c:ser>
          <c:idx val="2"/>
          <c:order val="2"/>
          <c:tx>
            <c:strRef>
              <c:f>Expense!$A$5</c:f>
              <c:strCache>
                <c:ptCount val="1"/>
                <c:pt idx="0">
                  <c:v>Street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Expense!$B$2:$D$2</c:f>
              <c:strCache>
                <c:ptCount val="3"/>
                <c:pt idx="0">
                  <c:v> YE Prior Year </c:v>
                </c:pt>
                <c:pt idx="1">
                  <c:v> YE Actual </c:v>
                </c:pt>
                <c:pt idx="2">
                  <c:v> YE Budget </c:v>
                </c:pt>
              </c:strCache>
            </c:strRef>
          </c:cat>
          <c:val>
            <c:numRef>
              <c:f>Expense!$B$5:$D$5</c:f>
              <c:numCache>
                <c:formatCode>_("$"* #,##0.00_);_("$"* \(#,##0.00\);_("$"* "-"??_);_(@_)</c:formatCode>
                <c:ptCount val="3"/>
                <c:pt idx="0">
                  <c:v>1395497.63</c:v>
                </c:pt>
                <c:pt idx="1">
                  <c:v>1479909.7399999998</c:v>
                </c:pt>
                <c:pt idx="2">
                  <c:v>1566319.87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FE-4EB6-A102-82940BB5810E}"/>
            </c:ext>
          </c:extLst>
        </c:ser>
        <c:ser>
          <c:idx val="3"/>
          <c:order val="3"/>
          <c:tx>
            <c:strRef>
              <c:f>Expense!$A$6</c:f>
              <c:strCache>
                <c:ptCount val="1"/>
                <c:pt idx="0">
                  <c:v>Admin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Expense!$B$2:$D$2</c:f>
              <c:strCache>
                <c:ptCount val="3"/>
                <c:pt idx="0">
                  <c:v> YE Prior Year </c:v>
                </c:pt>
                <c:pt idx="1">
                  <c:v> YE Actual </c:v>
                </c:pt>
                <c:pt idx="2">
                  <c:v> YE Budget </c:v>
                </c:pt>
              </c:strCache>
            </c:strRef>
          </c:cat>
          <c:val>
            <c:numRef>
              <c:f>Expense!$B$6:$D$6</c:f>
              <c:numCache>
                <c:formatCode>_("$"* #,##0.00_);_("$"* \(#,##0.00\);_("$"* "-"??_);_(@_)</c:formatCode>
                <c:ptCount val="3"/>
                <c:pt idx="0">
                  <c:v>572900.88</c:v>
                </c:pt>
                <c:pt idx="1">
                  <c:v>577423.22</c:v>
                </c:pt>
                <c:pt idx="2">
                  <c:v>594337.44999999995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FE-4EB6-A102-82940BB5810E}"/>
            </c:ext>
          </c:extLst>
        </c:ser>
        <c:ser>
          <c:idx val="4"/>
          <c:order val="4"/>
          <c:tx>
            <c:strRef>
              <c:f>Expense!$A$7</c:f>
              <c:strCache>
                <c:ptCount val="1"/>
                <c:pt idx="0">
                  <c:v>Comm Dev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Expense!$B$2:$D$2</c:f>
              <c:strCache>
                <c:ptCount val="3"/>
                <c:pt idx="0">
                  <c:v> YE Prior Year </c:v>
                </c:pt>
                <c:pt idx="1">
                  <c:v> YE Actual </c:v>
                </c:pt>
                <c:pt idx="2">
                  <c:v> YE Budget </c:v>
                </c:pt>
              </c:strCache>
            </c:strRef>
          </c:cat>
          <c:val>
            <c:numRef>
              <c:f>Expense!$B$7:$D$7</c:f>
              <c:numCache>
                <c:formatCode>_("$"* #,##0.00_);_("$"* \(#,##0.00\);_("$"* "-"??_);_(@_)</c:formatCode>
                <c:ptCount val="3"/>
                <c:pt idx="0">
                  <c:v>233473.21000000002</c:v>
                </c:pt>
                <c:pt idx="1">
                  <c:v>197220.02</c:v>
                </c:pt>
                <c:pt idx="2">
                  <c:v>207953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FE-4EB6-A102-82940BB5810E}"/>
            </c:ext>
          </c:extLst>
        </c:ser>
        <c:ser>
          <c:idx val="5"/>
          <c:order val="5"/>
          <c:tx>
            <c:strRef>
              <c:f>Expense!$A$8</c:f>
              <c:strCache>
                <c:ptCount val="1"/>
                <c:pt idx="0">
                  <c:v>Municipal Court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Expense!$B$2:$D$2</c:f>
              <c:strCache>
                <c:ptCount val="3"/>
                <c:pt idx="0">
                  <c:v> YE Prior Year </c:v>
                </c:pt>
                <c:pt idx="1">
                  <c:v> YE Actual </c:v>
                </c:pt>
                <c:pt idx="2">
                  <c:v> YE Budget </c:v>
                </c:pt>
              </c:strCache>
            </c:strRef>
          </c:cat>
          <c:val>
            <c:numRef>
              <c:f>Expense!$B$8:$D$8</c:f>
              <c:numCache>
                <c:formatCode>_("$"* #,##0.00_);_("$"* \(#,##0.00\);_("$"* "-"??_);_(@_)</c:formatCode>
                <c:ptCount val="3"/>
                <c:pt idx="0">
                  <c:v>193876.84999999998</c:v>
                </c:pt>
                <c:pt idx="1">
                  <c:v>197321.18000000002</c:v>
                </c:pt>
                <c:pt idx="2">
                  <c:v>205224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BFE-4EB6-A102-82940BB5810E}"/>
            </c:ext>
          </c:extLst>
        </c:ser>
        <c:ser>
          <c:idx val="6"/>
          <c:order val="6"/>
          <c:tx>
            <c:strRef>
              <c:f>Expense!$A$9</c:f>
              <c:strCache>
                <c:ptCount val="1"/>
                <c:pt idx="0">
                  <c:v>Transfers 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Expense!$B$2:$D$2</c:f>
              <c:strCache>
                <c:ptCount val="3"/>
                <c:pt idx="0">
                  <c:v> YE Prior Year </c:v>
                </c:pt>
                <c:pt idx="1">
                  <c:v> YE Actual </c:v>
                </c:pt>
                <c:pt idx="2">
                  <c:v> YE Budget </c:v>
                </c:pt>
              </c:strCache>
            </c:strRef>
          </c:cat>
          <c:val>
            <c:numRef>
              <c:f>Expense!$B$9:$D$9</c:f>
              <c:numCache>
                <c:formatCode>_("$"* #,##0.00_);_("$"* \(#,##0.00\);_("$"* "-"??_);_(@_)</c:formatCode>
                <c:ptCount val="3"/>
                <c:pt idx="0">
                  <c:v>1263336.3899999999</c:v>
                </c:pt>
                <c:pt idx="1">
                  <c:v>101218.42</c:v>
                </c:pt>
                <c:pt idx="2">
                  <c:v>102500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BFE-4EB6-A102-82940BB581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0234048"/>
        <c:axId val="249227840"/>
      </c:barChart>
      <c:catAx>
        <c:axId val="16023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227840"/>
        <c:crosses val="autoZero"/>
        <c:auto val="1"/>
        <c:lblAlgn val="ctr"/>
        <c:lblOffset val="100"/>
        <c:noMultiLvlLbl val="0"/>
      </c:catAx>
      <c:valAx>
        <c:axId val="249227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23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Expense!$C$2</c:f>
              <c:strCache>
                <c:ptCount val="1"/>
                <c:pt idx="0">
                  <c:v> YE Actual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9F-424D-AF63-52C1EF51CE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9F-424D-AF63-52C1EF51CE4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9F-424D-AF63-52C1EF51CE4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9F-424D-AF63-52C1EF51CE4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9F-424D-AF63-52C1EF51CE4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8E9F-424D-AF63-52C1EF51CE4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8E9F-424D-AF63-52C1EF51CE47}"/>
              </c:ext>
            </c:extLst>
          </c:dPt>
          <c:dLbls>
            <c:dLbl>
              <c:idx val="4"/>
              <c:layout>
                <c:manualLayout>
                  <c:x val="-3.6505304428707225E-2"/>
                  <c:y val="2.177699933525852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E9F-424D-AF63-52C1EF51CE47}"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pattFill prst="pct75">
                    <a:fgClr>
                      <a:schemeClr val="dk1">
                        <a:lumMod val="75000"/>
                        <a:lumOff val="25000"/>
                      </a:schemeClr>
                    </a:fgClr>
                    <a:bgClr>
                      <a:schemeClr val="dk1">
                        <a:lumMod val="65000"/>
                        <a:lumOff val="35000"/>
                      </a:schemeClr>
                    </a:bgClr>
                  </a:pattFill>
                  <a:ln>
                    <a:noFill/>
                  </a:ln>
                </c15:spPr>
              </c:ext>
            </c:extLst>
          </c:dLbls>
          <c:cat>
            <c:strRef>
              <c:f>Expense!$A$3:$A$9</c:f>
              <c:strCache>
                <c:ptCount val="7"/>
                <c:pt idx="0">
                  <c:v>Police</c:v>
                </c:pt>
                <c:pt idx="1">
                  <c:v>Fire</c:v>
                </c:pt>
                <c:pt idx="2">
                  <c:v>Street</c:v>
                </c:pt>
                <c:pt idx="3">
                  <c:v>Admin</c:v>
                </c:pt>
                <c:pt idx="4">
                  <c:v>Comm Dev</c:v>
                </c:pt>
                <c:pt idx="5">
                  <c:v>Municipal Court</c:v>
                </c:pt>
                <c:pt idx="6">
                  <c:v>Transfers </c:v>
                </c:pt>
              </c:strCache>
            </c:strRef>
          </c:cat>
          <c:val>
            <c:numRef>
              <c:f>Expense!$C$3:$C$9</c:f>
              <c:numCache>
                <c:formatCode>_("$"* #,##0.00_);_("$"* \(#,##0.00\);_("$"* "-"??_);_(@_)</c:formatCode>
                <c:ptCount val="7"/>
                <c:pt idx="0">
                  <c:v>1883786.6099999996</c:v>
                </c:pt>
                <c:pt idx="1">
                  <c:v>478900.78</c:v>
                </c:pt>
                <c:pt idx="2">
                  <c:v>1479909.7399999998</c:v>
                </c:pt>
                <c:pt idx="3">
                  <c:v>577423.22</c:v>
                </c:pt>
                <c:pt idx="4">
                  <c:v>197220.02</c:v>
                </c:pt>
                <c:pt idx="5">
                  <c:v>197321.18000000002</c:v>
                </c:pt>
                <c:pt idx="6">
                  <c:v>101218.42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E9F-424D-AF63-52C1EF51CE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General Fund Revenue &amp; Expense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'R&amp;E Graph'!$A$3</c:f>
              <c:strCache>
                <c:ptCount val="1"/>
                <c:pt idx="0">
                  <c:v>Revenue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'R&amp;E Graph'!$AD$2:$AO$2</c:f>
              <c:strCache>
                <c:ptCount val="12"/>
                <c:pt idx="0">
                  <c:v>Q1 FY 21</c:v>
                </c:pt>
                <c:pt idx="1">
                  <c:v>Q2 FY 21</c:v>
                </c:pt>
                <c:pt idx="2">
                  <c:v>Q3 FY 21</c:v>
                </c:pt>
                <c:pt idx="3">
                  <c:v>Q4 FY 21</c:v>
                </c:pt>
                <c:pt idx="4">
                  <c:v>Q1 FY 22</c:v>
                </c:pt>
                <c:pt idx="5">
                  <c:v>Q2 FY 22</c:v>
                </c:pt>
                <c:pt idx="6">
                  <c:v>Q3 FY 22</c:v>
                </c:pt>
                <c:pt idx="7">
                  <c:v>Q4 FY 22</c:v>
                </c:pt>
                <c:pt idx="8">
                  <c:v>Q1 FY 23</c:v>
                </c:pt>
                <c:pt idx="9">
                  <c:v>Q2 FY 23</c:v>
                </c:pt>
                <c:pt idx="10">
                  <c:v>Q3 FY 23</c:v>
                </c:pt>
                <c:pt idx="11">
                  <c:v>Q4 FY 23</c:v>
                </c:pt>
              </c:strCache>
            </c:strRef>
          </c:cat>
          <c:val>
            <c:numRef>
              <c:f>'R&amp;E Graph'!$AD$3:$AO$3</c:f>
              <c:numCache>
                <c:formatCode>_("$"* #,##0.00_);_("$"* \(#,##0.00\);_("$"* "-"??_);_(@_)</c:formatCode>
                <c:ptCount val="12"/>
                <c:pt idx="0">
                  <c:v>1528180.45</c:v>
                </c:pt>
                <c:pt idx="1">
                  <c:v>2111825.42</c:v>
                </c:pt>
                <c:pt idx="2">
                  <c:v>1140593.43</c:v>
                </c:pt>
                <c:pt idx="3">
                  <c:v>1236004.46</c:v>
                </c:pt>
                <c:pt idx="4">
                  <c:v>1517311.08</c:v>
                </c:pt>
                <c:pt idx="5">
                  <c:v>1699740.16</c:v>
                </c:pt>
                <c:pt idx="6">
                  <c:v>905743.88</c:v>
                </c:pt>
                <c:pt idx="7">
                  <c:v>1919868.87</c:v>
                </c:pt>
                <c:pt idx="8">
                  <c:v>1786932.33</c:v>
                </c:pt>
                <c:pt idx="9">
                  <c:v>1915855.33</c:v>
                </c:pt>
                <c:pt idx="10">
                  <c:v>1246594.08</c:v>
                </c:pt>
                <c:pt idx="11">
                  <c:v>1108794.6599999999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B5-455A-B530-9B7A3FD7A0D9}"/>
            </c:ext>
          </c:extLst>
        </c:ser>
        <c:ser>
          <c:idx val="1"/>
          <c:order val="1"/>
          <c:tx>
            <c:strRef>
              <c:f>'R&amp;E Graph'!$A$4</c:f>
              <c:strCache>
                <c:ptCount val="1"/>
                <c:pt idx="0">
                  <c:v>Expense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'R&amp;E Graph'!$AD$2:$AO$2</c:f>
              <c:strCache>
                <c:ptCount val="12"/>
                <c:pt idx="0">
                  <c:v>Q1 FY 21</c:v>
                </c:pt>
                <c:pt idx="1">
                  <c:v>Q2 FY 21</c:v>
                </c:pt>
                <c:pt idx="2">
                  <c:v>Q3 FY 21</c:v>
                </c:pt>
                <c:pt idx="3">
                  <c:v>Q4 FY 21</c:v>
                </c:pt>
                <c:pt idx="4">
                  <c:v>Q1 FY 22</c:v>
                </c:pt>
                <c:pt idx="5">
                  <c:v>Q2 FY 22</c:v>
                </c:pt>
                <c:pt idx="6">
                  <c:v>Q3 FY 22</c:v>
                </c:pt>
                <c:pt idx="7">
                  <c:v>Q4 FY 22</c:v>
                </c:pt>
                <c:pt idx="8">
                  <c:v>Q1 FY 23</c:v>
                </c:pt>
                <c:pt idx="9">
                  <c:v>Q2 FY 23</c:v>
                </c:pt>
                <c:pt idx="10">
                  <c:v>Q3 FY 23</c:v>
                </c:pt>
                <c:pt idx="11">
                  <c:v>Q4 FY 23</c:v>
                </c:pt>
              </c:strCache>
            </c:strRef>
          </c:cat>
          <c:val>
            <c:numRef>
              <c:f>'R&amp;E Graph'!$AD$4:$AO$4</c:f>
              <c:numCache>
                <c:formatCode>_("$"* #,##0.00_);_("$"* \(#,##0.00\);_("$"* "-"??_);_(@_)</c:formatCode>
                <c:ptCount val="12"/>
                <c:pt idx="0">
                  <c:v>1484886.4</c:v>
                </c:pt>
                <c:pt idx="1">
                  <c:v>1246374.56</c:v>
                </c:pt>
                <c:pt idx="2">
                  <c:v>1149454.07</c:v>
                </c:pt>
                <c:pt idx="3">
                  <c:v>1790035.87</c:v>
                </c:pt>
                <c:pt idx="4">
                  <c:v>1068675.08</c:v>
                </c:pt>
                <c:pt idx="5">
                  <c:v>1173538.8</c:v>
                </c:pt>
                <c:pt idx="6">
                  <c:v>1457186.89</c:v>
                </c:pt>
                <c:pt idx="7">
                  <c:v>2380652.04</c:v>
                </c:pt>
                <c:pt idx="8">
                  <c:v>1254348.49</c:v>
                </c:pt>
                <c:pt idx="9">
                  <c:v>1082830.8</c:v>
                </c:pt>
                <c:pt idx="10">
                  <c:v>1273084.6399999999</c:v>
                </c:pt>
                <c:pt idx="11">
                  <c:v>455795.09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B5-455A-B530-9B7A3FD7A0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52860432"/>
        <c:axId val="1652860976"/>
      </c:lineChart>
      <c:catAx>
        <c:axId val="1652860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2860976"/>
        <c:crosses val="autoZero"/>
        <c:auto val="1"/>
        <c:lblAlgn val="ctr"/>
        <c:lblOffset val="100"/>
        <c:noMultiLvlLbl val="0"/>
      </c:catAx>
      <c:valAx>
        <c:axId val="1652860976"/>
        <c:scaling>
          <c:orientation val="minMax"/>
        </c:scaling>
        <c:delete val="0"/>
        <c:axPos val="l"/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2860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General Fund Operating Balance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'Cash Balance'!$A$5</c:f>
              <c:strCache>
                <c:ptCount val="1"/>
                <c:pt idx="0">
                  <c:v>General Fund (Operating)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'Cash Balance'!$F$4:$J$4</c:f>
              <c:strCache>
                <c:ptCount val="5"/>
                <c:pt idx="0">
                  <c:v> FY 2018-2019 </c:v>
                </c:pt>
                <c:pt idx="1">
                  <c:v> FY 2019-2020 </c:v>
                </c:pt>
                <c:pt idx="2">
                  <c:v> FY 2020-2021 </c:v>
                </c:pt>
                <c:pt idx="3">
                  <c:v> FY 2021-2022 </c:v>
                </c:pt>
                <c:pt idx="4">
                  <c:v> FY 2022-2023 </c:v>
                </c:pt>
              </c:strCache>
            </c:strRef>
          </c:cat>
          <c:val>
            <c:numRef>
              <c:f>'Cash Balance'!$F$5:$J$5</c:f>
              <c:numCache>
                <c:formatCode>_("$"* #,##0.00_);_("$"* \(#,##0.00\);_("$"* "-"??_);_(@_)</c:formatCode>
                <c:ptCount val="5"/>
                <c:pt idx="0">
                  <c:v>243934.95</c:v>
                </c:pt>
                <c:pt idx="1">
                  <c:v>399249.37</c:v>
                </c:pt>
                <c:pt idx="2">
                  <c:v>520799.22</c:v>
                </c:pt>
                <c:pt idx="3">
                  <c:v>601930.06000000006</c:v>
                </c:pt>
                <c:pt idx="4">
                  <c:v>1592541.48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36-41BF-A77F-E29C93A5FE22}"/>
            </c:ext>
          </c:extLst>
        </c:ser>
        <c:ser>
          <c:idx val="1"/>
          <c:order val="1"/>
          <c:tx>
            <c:strRef>
              <c:f>'Cash Balance'!$A$6</c:f>
              <c:strCache>
                <c:ptCount val="1"/>
                <c:pt idx="0">
                  <c:v>Investment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'Cash Balance'!$F$4:$J$4</c:f>
              <c:strCache>
                <c:ptCount val="5"/>
                <c:pt idx="0">
                  <c:v> FY 2018-2019 </c:v>
                </c:pt>
                <c:pt idx="1">
                  <c:v> FY 2019-2020 </c:v>
                </c:pt>
                <c:pt idx="2">
                  <c:v> FY 2020-2021 </c:v>
                </c:pt>
                <c:pt idx="3">
                  <c:v> FY 2021-2022 </c:v>
                </c:pt>
                <c:pt idx="4">
                  <c:v> FY 2022-2023 </c:v>
                </c:pt>
              </c:strCache>
            </c:strRef>
          </c:cat>
          <c:val>
            <c:numRef>
              <c:f>'Cash Balance'!$F$6:$J$6</c:f>
              <c:numCache>
                <c:formatCode>_("$"* #,##0.00_);_("$"* \(#,##0.00\);_("$"* "-"??_);_(@_)</c:formatCode>
                <c:ptCount val="5"/>
                <c:pt idx="0">
                  <c:v>710597.35</c:v>
                </c:pt>
                <c:pt idx="1">
                  <c:v>775000.98</c:v>
                </c:pt>
                <c:pt idx="2">
                  <c:v>1000000</c:v>
                </c:pt>
                <c:pt idx="3">
                  <c:v>1007460.29</c:v>
                </c:pt>
                <c:pt idx="4">
                  <c:v>1013839.51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36-41BF-A77F-E29C93A5FE2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52859344"/>
        <c:axId val="1652862608"/>
      </c:barChart>
      <c:catAx>
        <c:axId val="165285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2862608"/>
        <c:crosses val="autoZero"/>
        <c:auto val="1"/>
        <c:lblAlgn val="ctr"/>
        <c:lblOffset val="100"/>
        <c:noMultiLvlLbl val="0"/>
      </c:catAx>
      <c:valAx>
        <c:axId val="165286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2859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0AB815-E7D7-46C6-A6D8-99D15B177CE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AD6D35C-D732-45E8-839B-63CBBF803968}">
      <dgm:prSet/>
      <dgm:spPr/>
      <dgm:t>
        <a:bodyPr/>
        <a:lstStyle/>
        <a:p>
          <a:r>
            <a:rPr lang="en-US"/>
            <a:t>Total Budget 		$5,897,710.01</a:t>
          </a:r>
        </a:p>
      </dgm:t>
    </dgm:pt>
    <dgm:pt modelId="{08142053-B814-4FA7-8CAF-C042F4788681}" type="parTrans" cxnId="{010DCEC3-0832-4495-9B5A-5D9C67467B0C}">
      <dgm:prSet/>
      <dgm:spPr/>
      <dgm:t>
        <a:bodyPr/>
        <a:lstStyle/>
        <a:p>
          <a:endParaRPr lang="en-US"/>
        </a:p>
      </dgm:t>
    </dgm:pt>
    <dgm:pt modelId="{32FF9A9C-30A6-4993-92EF-BC9BAD1492F5}" type="sibTrans" cxnId="{010DCEC3-0832-4495-9B5A-5D9C67467B0C}">
      <dgm:prSet/>
      <dgm:spPr/>
      <dgm:t>
        <a:bodyPr/>
        <a:lstStyle/>
        <a:p>
          <a:endParaRPr lang="en-US"/>
        </a:p>
      </dgm:t>
    </dgm:pt>
    <dgm:pt modelId="{F105317C-8019-442B-A62C-25B4C37444FB}">
      <dgm:prSet/>
      <dgm:spPr/>
      <dgm:t>
        <a:bodyPr/>
        <a:lstStyle/>
        <a:p>
          <a:r>
            <a:rPr lang="en-US"/>
            <a:t>Total Actual		$4,915,779.97</a:t>
          </a:r>
        </a:p>
      </dgm:t>
    </dgm:pt>
    <dgm:pt modelId="{A7B31ED9-F601-4368-BA58-52B07A7D461E}" type="parTrans" cxnId="{899D12EB-9C70-48F7-8087-345500563501}">
      <dgm:prSet/>
      <dgm:spPr/>
      <dgm:t>
        <a:bodyPr/>
        <a:lstStyle/>
        <a:p>
          <a:endParaRPr lang="en-US"/>
        </a:p>
      </dgm:t>
    </dgm:pt>
    <dgm:pt modelId="{310DE54A-B33E-4428-B8DA-F85B84D6568C}" type="sibTrans" cxnId="{899D12EB-9C70-48F7-8087-345500563501}">
      <dgm:prSet/>
      <dgm:spPr/>
      <dgm:t>
        <a:bodyPr/>
        <a:lstStyle/>
        <a:p>
          <a:endParaRPr lang="en-US"/>
        </a:p>
      </dgm:t>
    </dgm:pt>
    <dgm:pt modelId="{2545A63A-7463-427F-8BBC-74C26614CFFA}">
      <dgm:prSet/>
      <dgm:spPr/>
      <dgm:t>
        <a:bodyPr/>
        <a:lstStyle/>
        <a:p>
          <a:r>
            <a:rPr lang="en-US" b="1" i="1" dirty="0"/>
            <a:t>Variance (+/-)		-$981,930.04 (83%)</a:t>
          </a:r>
          <a:endParaRPr lang="en-US" dirty="0"/>
        </a:p>
      </dgm:t>
    </dgm:pt>
    <dgm:pt modelId="{EAFF2E40-101B-4CC3-946C-A82978E08B4C}" type="parTrans" cxnId="{6B99CB03-1CFC-4B94-BB0B-E2A906487294}">
      <dgm:prSet/>
      <dgm:spPr/>
      <dgm:t>
        <a:bodyPr/>
        <a:lstStyle/>
        <a:p>
          <a:endParaRPr lang="en-US"/>
        </a:p>
      </dgm:t>
    </dgm:pt>
    <dgm:pt modelId="{62180B6A-6BEE-4627-831A-AA15569B4DE3}" type="sibTrans" cxnId="{6B99CB03-1CFC-4B94-BB0B-E2A906487294}">
      <dgm:prSet/>
      <dgm:spPr/>
      <dgm:t>
        <a:bodyPr/>
        <a:lstStyle/>
        <a:p>
          <a:endParaRPr lang="en-US"/>
        </a:p>
      </dgm:t>
    </dgm:pt>
    <dgm:pt modelId="{91A62A0A-CD0A-410C-ACB9-ECB11B06AAA6}" type="pres">
      <dgm:prSet presAssocID="{CD0AB815-E7D7-46C6-A6D8-99D15B177CE8}" presName="linear" presStyleCnt="0">
        <dgm:presLayoutVars>
          <dgm:animLvl val="lvl"/>
          <dgm:resizeHandles val="exact"/>
        </dgm:presLayoutVars>
      </dgm:prSet>
      <dgm:spPr/>
    </dgm:pt>
    <dgm:pt modelId="{99A2BD4E-FF94-49D5-A5D2-486EDBB5E3A0}" type="pres">
      <dgm:prSet presAssocID="{CAD6D35C-D732-45E8-839B-63CBBF80396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F81192B-47B3-4A08-AE03-063559F07030}" type="pres">
      <dgm:prSet presAssocID="{32FF9A9C-30A6-4993-92EF-BC9BAD1492F5}" presName="spacer" presStyleCnt="0"/>
      <dgm:spPr/>
    </dgm:pt>
    <dgm:pt modelId="{C16B87FA-60DE-4A95-9754-C744E3147ADE}" type="pres">
      <dgm:prSet presAssocID="{F105317C-8019-442B-A62C-25B4C37444F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4788203-0425-413A-A87B-C9E61F45C0C1}" type="pres">
      <dgm:prSet presAssocID="{310DE54A-B33E-4428-B8DA-F85B84D6568C}" presName="spacer" presStyleCnt="0"/>
      <dgm:spPr/>
    </dgm:pt>
    <dgm:pt modelId="{57377360-5303-4240-99EA-8D6D82546176}" type="pres">
      <dgm:prSet presAssocID="{2545A63A-7463-427F-8BBC-74C26614CFFA}" presName="parentText" presStyleLbl="node1" presStyleIdx="2" presStyleCnt="3" custLinFactY="17813" custLinFactNeighborX="7126" custLinFactNeighborY="100000">
        <dgm:presLayoutVars>
          <dgm:chMax val="0"/>
          <dgm:bulletEnabled val="1"/>
        </dgm:presLayoutVars>
      </dgm:prSet>
      <dgm:spPr/>
    </dgm:pt>
  </dgm:ptLst>
  <dgm:cxnLst>
    <dgm:cxn modelId="{6B99CB03-1CFC-4B94-BB0B-E2A906487294}" srcId="{CD0AB815-E7D7-46C6-A6D8-99D15B177CE8}" destId="{2545A63A-7463-427F-8BBC-74C26614CFFA}" srcOrd="2" destOrd="0" parTransId="{EAFF2E40-101B-4CC3-946C-A82978E08B4C}" sibTransId="{62180B6A-6BEE-4627-831A-AA15569B4DE3}"/>
    <dgm:cxn modelId="{9EE1D206-58C4-4B4E-85AF-FA094F612CF0}" type="presOf" srcId="{CD0AB815-E7D7-46C6-A6D8-99D15B177CE8}" destId="{91A62A0A-CD0A-410C-ACB9-ECB11B06AAA6}" srcOrd="0" destOrd="0" presId="urn:microsoft.com/office/officeart/2005/8/layout/vList2"/>
    <dgm:cxn modelId="{8F006962-47DD-4D8E-8378-249DC3409C11}" type="presOf" srcId="{CAD6D35C-D732-45E8-839B-63CBBF803968}" destId="{99A2BD4E-FF94-49D5-A5D2-486EDBB5E3A0}" srcOrd="0" destOrd="0" presId="urn:microsoft.com/office/officeart/2005/8/layout/vList2"/>
    <dgm:cxn modelId="{EC246863-F643-4FF5-B358-1E7C5CF4CB3D}" type="presOf" srcId="{2545A63A-7463-427F-8BBC-74C26614CFFA}" destId="{57377360-5303-4240-99EA-8D6D82546176}" srcOrd="0" destOrd="0" presId="urn:microsoft.com/office/officeart/2005/8/layout/vList2"/>
    <dgm:cxn modelId="{58DE9870-4C91-4705-B50F-4D51CE02610E}" type="presOf" srcId="{F105317C-8019-442B-A62C-25B4C37444FB}" destId="{C16B87FA-60DE-4A95-9754-C744E3147ADE}" srcOrd="0" destOrd="0" presId="urn:microsoft.com/office/officeart/2005/8/layout/vList2"/>
    <dgm:cxn modelId="{010DCEC3-0832-4495-9B5A-5D9C67467B0C}" srcId="{CD0AB815-E7D7-46C6-A6D8-99D15B177CE8}" destId="{CAD6D35C-D732-45E8-839B-63CBBF803968}" srcOrd="0" destOrd="0" parTransId="{08142053-B814-4FA7-8CAF-C042F4788681}" sibTransId="{32FF9A9C-30A6-4993-92EF-BC9BAD1492F5}"/>
    <dgm:cxn modelId="{899D12EB-9C70-48F7-8087-345500563501}" srcId="{CD0AB815-E7D7-46C6-A6D8-99D15B177CE8}" destId="{F105317C-8019-442B-A62C-25B4C37444FB}" srcOrd="1" destOrd="0" parTransId="{A7B31ED9-F601-4368-BA58-52B07A7D461E}" sibTransId="{310DE54A-B33E-4428-B8DA-F85B84D6568C}"/>
    <dgm:cxn modelId="{1582B513-175A-482C-80A5-8DB2B02BF262}" type="presParOf" srcId="{91A62A0A-CD0A-410C-ACB9-ECB11B06AAA6}" destId="{99A2BD4E-FF94-49D5-A5D2-486EDBB5E3A0}" srcOrd="0" destOrd="0" presId="urn:microsoft.com/office/officeart/2005/8/layout/vList2"/>
    <dgm:cxn modelId="{A060813B-3D74-437D-9AE3-624BB50D6114}" type="presParOf" srcId="{91A62A0A-CD0A-410C-ACB9-ECB11B06AAA6}" destId="{0F81192B-47B3-4A08-AE03-063559F07030}" srcOrd="1" destOrd="0" presId="urn:microsoft.com/office/officeart/2005/8/layout/vList2"/>
    <dgm:cxn modelId="{E3792C7B-BC2A-430D-8E6C-1B47185DC440}" type="presParOf" srcId="{91A62A0A-CD0A-410C-ACB9-ECB11B06AAA6}" destId="{C16B87FA-60DE-4A95-9754-C744E3147ADE}" srcOrd="2" destOrd="0" presId="urn:microsoft.com/office/officeart/2005/8/layout/vList2"/>
    <dgm:cxn modelId="{01C8EB67-CC50-4E07-909A-3DB8AD0A4B96}" type="presParOf" srcId="{91A62A0A-CD0A-410C-ACB9-ECB11B06AAA6}" destId="{D4788203-0425-413A-A87B-C9E61F45C0C1}" srcOrd="3" destOrd="0" presId="urn:microsoft.com/office/officeart/2005/8/layout/vList2"/>
    <dgm:cxn modelId="{96EDD448-361A-42EC-94F1-9D1E684AC4C0}" type="presParOf" srcId="{91A62A0A-CD0A-410C-ACB9-ECB11B06AAA6}" destId="{57377360-5303-4240-99EA-8D6D8254617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0AB815-E7D7-46C6-A6D8-99D15B177CE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AD6D35C-D732-45E8-839B-63CBBF803968}">
      <dgm:prSet/>
      <dgm:spPr/>
      <dgm:t>
        <a:bodyPr/>
        <a:lstStyle/>
        <a:p>
          <a:r>
            <a:rPr lang="en-US" dirty="0"/>
            <a:t>Total Budget 		$2,966,602.33</a:t>
          </a:r>
        </a:p>
      </dgm:t>
    </dgm:pt>
    <dgm:pt modelId="{08142053-B814-4FA7-8CAF-C042F4788681}" type="parTrans" cxnId="{010DCEC3-0832-4495-9B5A-5D9C67467B0C}">
      <dgm:prSet/>
      <dgm:spPr/>
      <dgm:t>
        <a:bodyPr/>
        <a:lstStyle/>
        <a:p>
          <a:endParaRPr lang="en-US"/>
        </a:p>
      </dgm:t>
    </dgm:pt>
    <dgm:pt modelId="{32FF9A9C-30A6-4993-92EF-BC9BAD1492F5}" type="sibTrans" cxnId="{010DCEC3-0832-4495-9B5A-5D9C67467B0C}">
      <dgm:prSet/>
      <dgm:spPr/>
      <dgm:t>
        <a:bodyPr/>
        <a:lstStyle/>
        <a:p>
          <a:endParaRPr lang="en-US"/>
        </a:p>
      </dgm:t>
    </dgm:pt>
    <dgm:pt modelId="{F105317C-8019-442B-A62C-25B4C37444FB}">
      <dgm:prSet/>
      <dgm:spPr/>
      <dgm:t>
        <a:bodyPr/>
        <a:lstStyle/>
        <a:p>
          <a:r>
            <a:rPr lang="en-US" dirty="0"/>
            <a:t>Total Actual		$2,854,339.29</a:t>
          </a:r>
        </a:p>
      </dgm:t>
    </dgm:pt>
    <dgm:pt modelId="{A7B31ED9-F601-4368-BA58-52B07A7D461E}" type="parTrans" cxnId="{899D12EB-9C70-48F7-8087-345500563501}">
      <dgm:prSet/>
      <dgm:spPr/>
      <dgm:t>
        <a:bodyPr/>
        <a:lstStyle/>
        <a:p>
          <a:endParaRPr lang="en-US"/>
        </a:p>
      </dgm:t>
    </dgm:pt>
    <dgm:pt modelId="{310DE54A-B33E-4428-B8DA-F85B84D6568C}" type="sibTrans" cxnId="{899D12EB-9C70-48F7-8087-345500563501}">
      <dgm:prSet/>
      <dgm:spPr/>
      <dgm:t>
        <a:bodyPr/>
        <a:lstStyle/>
        <a:p>
          <a:endParaRPr lang="en-US"/>
        </a:p>
      </dgm:t>
    </dgm:pt>
    <dgm:pt modelId="{2545A63A-7463-427F-8BBC-74C26614CFFA}">
      <dgm:prSet/>
      <dgm:spPr/>
      <dgm:t>
        <a:bodyPr/>
        <a:lstStyle/>
        <a:p>
          <a:r>
            <a:rPr lang="en-US" b="1" i="1" dirty="0"/>
            <a:t>Variance (+/-)		-$112,263.07 (96%)</a:t>
          </a:r>
          <a:endParaRPr lang="en-US" dirty="0"/>
        </a:p>
      </dgm:t>
    </dgm:pt>
    <dgm:pt modelId="{EAFF2E40-101B-4CC3-946C-A82978E08B4C}" type="parTrans" cxnId="{6B99CB03-1CFC-4B94-BB0B-E2A906487294}">
      <dgm:prSet/>
      <dgm:spPr/>
      <dgm:t>
        <a:bodyPr/>
        <a:lstStyle/>
        <a:p>
          <a:endParaRPr lang="en-US"/>
        </a:p>
      </dgm:t>
    </dgm:pt>
    <dgm:pt modelId="{62180B6A-6BEE-4627-831A-AA15569B4DE3}" type="sibTrans" cxnId="{6B99CB03-1CFC-4B94-BB0B-E2A906487294}">
      <dgm:prSet/>
      <dgm:spPr/>
      <dgm:t>
        <a:bodyPr/>
        <a:lstStyle/>
        <a:p>
          <a:endParaRPr lang="en-US"/>
        </a:p>
      </dgm:t>
    </dgm:pt>
    <dgm:pt modelId="{91A62A0A-CD0A-410C-ACB9-ECB11B06AAA6}" type="pres">
      <dgm:prSet presAssocID="{CD0AB815-E7D7-46C6-A6D8-99D15B177CE8}" presName="linear" presStyleCnt="0">
        <dgm:presLayoutVars>
          <dgm:animLvl val="lvl"/>
          <dgm:resizeHandles val="exact"/>
        </dgm:presLayoutVars>
      </dgm:prSet>
      <dgm:spPr/>
    </dgm:pt>
    <dgm:pt modelId="{99A2BD4E-FF94-49D5-A5D2-486EDBB5E3A0}" type="pres">
      <dgm:prSet presAssocID="{CAD6D35C-D732-45E8-839B-63CBBF80396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F81192B-47B3-4A08-AE03-063559F07030}" type="pres">
      <dgm:prSet presAssocID="{32FF9A9C-30A6-4993-92EF-BC9BAD1492F5}" presName="spacer" presStyleCnt="0"/>
      <dgm:spPr/>
    </dgm:pt>
    <dgm:pt modelId="{C16B87FA-60DE-4A95-9754-C744E3147ADE}" type="pres">
      <dgm:prSet presAssocID="{F105317C-8019-442B-A62C-25B4C37444F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4788203-0425-413A-A87B-C9E61F45C0C1}" type="pres">
      <dgm:prSet presAssocID="{310DE54A-B33E-4428-B8DA-F85B84D6568C}" presName="spacer" presStyleCnt="0"/>
      <dgm:spPr/>
    </dgm:pt>
    <dgm:pt modelId="{57377360-5303-4240-99EA-8D6D82546176}" type="pres">
      <dgm:prSet presAssocID="{2545A63A-7463-427F-8BBC-74C26614CFFA}" presName="parentText" presStyleLbl="node1" presStyleIdx="2" presStyleCnt="3" custLinFactNeighborX="0">
        <dgm:presLayoutVars>
          <dgm:chMax val="0"/>
          <dgm:bulletEnabled val="1"/>
        </dgm:presLayoutVars>
      </dgm:prSet>
      <dgm:spPr/>
    </dgm:pt>
  </dgm:ptLst>
  <dgm:cxnLst>
    <dgm:cxn modelId="{6B99CB03-1CFC-4B94-BB0B-E2A906487294}" srcId="{CD0AB815-E7D7-46C6-A6D8-99D15B177CE8}" destId="{2545A63A-7463-427F-8BBC-74C26614CFFA}" srcOrd="2" destOrd="0" parTransId="{EAFF2E40-101B-4CC3-946C-A82978E08B4C}" sibTransId="{62180B6A-6BEE-4627-831A-AA15569B4DE3}"/>
    <dgm:cxn modelId="{3CFD4619-F8F6-4E82-9AB3-7D87380FB7CE}" type="presOf" srcId="{2545A63A-7463-427F-8BBC-74C26614CFFA}" destId="{57377360-5303-4240-99EA-8D6D82546176}" srcOrd="0" destOrd="0" presId="urn:microsoft.com/office/officeart/2005/8/layout/vList2"/>
    <dgm:cxn modelId="{55849925-DB57-44CF-8738-ECB7D5E59500}" type="presOf" srcId="{CAD6D35C-D732-45E8-839B-63CBBF803968}" destId="{99A2BD4E-FF94-49D5-A5D2-486EDBB5E3A0}" srcOrd="0" destOrd="0" presId="urn:microsoft.com/office/officeart/2005/8/layout/vList2"/>
    <dgm:cxn modelId="{4FAFE894-DC47-48EF-AA30-EF19A74ECAAD}" type="presOf" srcId="{CD0AB815-E7D7-46C6-A6D8-99D15B177CE8}" destId="{91A62A0A-CD0A-410C-ACB9-ECB11B06AAA6}" srcOrd="0" destOrd="0" presId="urn:microsoft.com/office/officeart/2005/8/layout/vList2"/>
    <dgm:cxn modelId="{010DCEC3-0832-4495-9B5A-5D9C67467B0C}" srcId="{CD0AB815-E7D7-46C6-A6D8-99D15B177CE8}" destId="{CAD6D35C-D732-45E8-839B-63CBBF803968}" srcOrd="0" destOrd="0" parTransId="{08142053-B814-4FA7-8CAF-C042F4788681}" sibTransId="{32FF9A9C-30A6-4993-92EF-BC9BAD1492F5}"/>
    <dgm:cxn modelId="{9A136CDE-F98F-4EDC-8C75-197AC5F9C94B}" type="presOf" srcId="{F105317C-8019-442B-A62C-25B4C37444FB}" destId="{C16B87FA-60DE-4A95-9754-C744E3147ADE}" srcOrd="0" destOrd="0" presId="urn:microsoft.com/office/officeart/2005/8/layout/vList2"/>
    <dgm:cxn modelId="{899D12EB-9C70-48F7-8087-345500563501}" srcId="{CD0AB815-E7D7-46C6-A6D8-99D15B177CE8}" destId="{F105317C-8019-442B-A62C-25B4C37444FB}" srcOrd="1" destOrd="0" parTransId="{A7B31ED9-F601-4368-BA58-52B07A7D461E}" sibTransId="{310DE54A-B33E-4428-B8DA-F85B84D6568C}"/>
    <dgm:cxn modelId="{EB6F136D-AA7E-4786-93C3-CE0D8AF8F357}" type="presParOf" srcId="{91A62A0A-CD0A-410C-ACB9-ECB11B06AAA6}" destId="{99A2BD4E-FF94-49D5-A5D2-486EDBB5E3A0}" srcOrd="0" destOrd="0" presId="urn:microsoft.com/office/officeart/2005/8/layout/vList2"/>
    <dgm:cxn modelId="{E7732848-BC13-4AE9-A82E-B297BFDA793D}" type="presParOf" srcId="{91A62A0A-CD0A-410C-ACB9-ECB11B06AAA6}" destId="{0F81192B-47B3-4A08-AE03-063559F07030}" srcOrd="1" destOrd="0" presId="urn:microsoft.com/office/officeart/2005/8/layout/vList2"/>
    <dgm:cxn modelId="{861D6907-ED02-4030-9E01-551833E159B2}" type="presParOf" srcId="{91A62A0A-CD0A-410C-ACB9-ECB11B06AAA6}" destId="{C16B87FA-60DE-4A95-9754-C744E3147ADE}" srcOrd="2" destOrd="0" presId="urn:microsoft.com/office/officeart/2005/8/layout/vList2"/>
    <dgm:cxn modelId="{B405E7C0-4B95-422E-9259-ECB7FE1F0AB0}" type="presParOf" srcId="{91A62A0A-CD0A-410C-ACB9-ECB11B06AAA6}" destId="{D4788203-0425-413A-A87B-C9E61F45C0C1}" srcOrd="3" destOrd="0" presId="urn:microsoft.com/office/officeart/2005/8/layout/vList2"/>
    <dgm:cxn modelId="{1C4BF571-63AB-4B13-8E4C-9AB4B87EAB38}" type="presParOf" srcId="{91A62A0A-CD0A-410C-ACB9-ECB11B06AAA6}" destId="{57377360-5303-4240-99EA-8D6D8254617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13E6D4-7ACE-49B3-BE5E-39B84CE891F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3B8002-B023-4151-B4AA-6DA1CF8482AD}">
      <dgm:prSet/>
      <dgm:spPr/>
      <dgm:t>
        <a:bodyPr/>
        <a:lstStyle/>
        <a:p>
          <a:r>
            <a:rPr lang="en-US" dirty="0"/>
            <a:t>Total Budget  $1,057,677.08</a:t>
          </a:r>
        </a:p>
      </dgm:t>
    </dgm:pt>
    <dgm:pt modelId="{7A1FBCF6-0567-4C0F-B35A-8BF089EA4FD9}" type="parTrans" cxnId="{07AD6044-532F-4729-BC08-713DB65B5C50}">
      <dgm:prSet/>
      <dgm:spPr/>
      <dgm:t>
        <a:bodyPr/>
        <a:lstStyle/>
        <a:p>
          <a:endParaRPr lang="en-US"/>
        </a:p>
      </dgm:t>
    </dgm:pt>
    <dgm:pt modelId="{EAAE9562-EB46-4B6B-8BE2-23CB86653126}" type="sibTrans" cxnId="{07AD6044-532F-4729-BC08-713DB65B5C50}">
      <dgm:prSet/>
      <dgm:spPr/>
      <dgm:t>
        <a:bodyPr/>
        <a:lstStyle/>
        <a:p>
          <a:endParaRPr lang="en-US"/>
        </a:p>
      </dgm:t>
    </dgm:pt>
    <dgm:pt modelId="{EBF4467F-2EB6-40A3-9EAD-AF433BDB04F8}">
      <dgm:prSet/>
      <dgm:spPr/>
      <dgm:t>
        <a:bodyPr/>
        <a:lstStyle/>
        <a:p>
          <a:r>
            <a:rPr lang="en-US" dirty="0"/>
            <a:t>Total Actual   $1,194,596.72</a:t>
          </a:r>
        </a:p>
      </dgm:t>
    </dgm:pt>
    <dgm:pt modelId="{AB1C5F09-1496-468C-A827-558D036471B9}" type="parTrans" cxnId="{A7E91137-4EB4-4595-B952-4CAF23F9FC89}">
      <dgm:prSet/>
      <dgm:spPr/>
      <dgm:t>
        <a:bodyPr/>
        <a:lstStyle/>
        <a:p>
          <a:endParaRPr lang="en-US"/>
        </a:p>
      </dgm:t>
    </dgm:pt>
    <dgm:pt modelId="{88D5F906-73B3-460C-A122-5754C6E1AE5E}" type="sibTrans" cxnId="{A7E91137-4EB4-4595-B952-4CAF23F9FC89}">
      <dgm:prSet/>
      <dgm:spPr/>
      <dgm:t>
        <a:bodyPr/>
        <a:lstStyle/>
        <a:p>
          <a:endParaRPr lang="en-US"/>
        </a:p>
      </dgm:t>
    </dgm:pt>
    <dgm:pt modelId="{80D2DBC2-E071-429D-BF71-1735262525E0}">
      <dgm:prSet/>
      <dgm:spPr/>
      <dgm:t>
        <a:bodyPr/>
        <a:lstStyle/>
        <a:p>
          <a:r>
            <a:rPr lang="en-US" i="1" dirty="0"/>
            <a:t>Variance (+/-) +$136,919.64 (103%) </a:t>
          </a:r>
          <a:endParaRPr lang="en-US" dirty="0"/>
        </a:p>
      </dgm:t>
    </dgm:pt>
    <dgm:pt modelId="{B6C66907-4A73-4F23-AC44-A831DD606D31}" type="parTrans" cxnId="{B32B6FBD-DCB7-4218-9373-9D6B30AA50B4}">
      <dgm:prSet/>
      <dgm:spPr/>
      <dgm:t>
        <a:bodyPr/>
        <a:lstStyle/>
        <a:p>
          <a:endParaRPr lang="en-US"/>
        </a:p>
      </dgm:t>
    </dgm:pt>
    <dgm:pt modelId="{C2BD219B-4AB1-4E34-8A53-1606E89ACB00}" type="sibTrans" cxnId="{B32B6FBD-DCB7-4218-9373-9D6B30AA50B4}">
      <dgm:prSet/>
      <dgm:spPr/>
      <dgm:t>
        <a:bodyPr/>
        <a:lstStyle/>
        <a:p>
          <a:endParaRPr lang="en-US"/>
        </a:p>
      </dgm:t>
    </dgm:pt>
    <dgm:pt modelId="{A22A0239-1CB2-4158-B33B-EE08653A9909}" type="pres">
      <dgm:prSet presAssocID="{9F13E6D4-7ACE-49B3-BE5E-39B84CE891F2}" presName="linear" presStyleCnt="0">
        <dgm:presLayoutVars>
          <dgm:animLvl val="lvl"/>
          <dgm:resizeHandles val="exact"/>
        </dgm:presLayoutVars>
      </dgm:prSet>
      <dgm:spPr/>
    </dgm:pt>
    <dgm:pt modelId="{D6FD2692-5F8A-43FF-B127-F6F513125FDC}" type="pres">
      <dgm:prSet presAssocID="{4E3B8002-B023-4151-B4AA-6DA1CF8482A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E715E72-E462-40F5-90E4-00FFC1837B0A}" type="pres">
      <dgm:prSet presAssocID="{EAAE9562-EB46-4B6B-8BE2-23CB86653126}" presName="spacer" presStyleCnt="0"/>
      <dgm:spPr/>
    </dgm:pt>
    <dgm:pt modelId="{69B5F480-045E-43FD-AA3C-F8E892C92DCC}" type="pres">
      <dgm:prSet presAssocID="{EBF4467F-2EB6-40A3-9EAD-AF433BDB04F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E1D2851-DB8C-4BC7-8E37-7E0BF0B145AE}" type="pres">
      <dgm:prSet presAssocID="{88D5F906-73B3-460C-A122-5754C6E1AE5E}" presName="spacer" presStyleCnt="0"/>
      <dgm:spPr/>
    </dgm:pt>
    <dgm:pt modelId="{5CA9BBD9-92E2-454D-AD58-44BA3840C676}" type="pres">
      <dgm:prSet presAssocID="{80D2DBC2-E071-429D-BF71-1735262525E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971F41D-C434-475E-A836-D984B2998EC9}" type="presOf" srcId="{9F13E6D4-7ACE-49B3-BE5E-39B84CE891F2}" destId="{A22A0239-1CB2-4158-B33B-EE08653A9909}" srcOrd="0" destOrd="0" presId="urn:microsoft.com/office/officeart/2005/8/layout/vList2"/>
    <dgm:cxn modelId="{A7E91137-4EB4-4595-B952-4CAF23F9FC89}" srcId="{9F13E6D4-7ACE-49B3-BE5E-39B84CE891F2}" destId="{EBF4467F-2EB6-40A3-9EAD-AF433BDB04F8}" srcOrd="1" destOrd="0" parTransId="{AB1C5F09-1496-468C-A827-558D036471B9}" sibTransId="{88D5F906-73B3-460C-A122-5754C6E1AE5E}"/>
    <dgm:cxn modelId="{07AD6044-532F-4729-BC08-713DB65B5C50}" srcId="{9F13E6D4-7ACE-49B3-BE5E-39B84CE891F2}" destId="{4E3B8002-B023-4151-B4AA-6DA1CF8482AD}" srcOrd="0" destOrd="0" parTransId="{7A1FBCF6-0567-4C0F-B35A-8BF089EA4FD9}" sibTransId="{EAAE9562-EB46-4B6B-8BE2-23CB86653126}"/>
    <dgm:cxn modelId="{67111783-E5F9-4E93-B2D6-709C0331251A}" type="presOf" srcId="{80D2DBC2-E071-429D-BF71-1735262525E0}" destId="{5CA9BBD9-92E2-454D-AD58-44BA3840C676}" srcOrd="0" destOrd="0" presId="urn:microsoft.com/office/officeart/2005/8/layout/vList2"/>
    <dgm:cxn modelId="{B32B6FBD-DCB7-4218-9373-9D6B30AA50B4}" srcId="{9F13E6D4-7ACE-49B3-BE5E-39B84CE891F2}" destId="{80D2DBC2-E071-429D-BF71-1735262525E0}" srcOrd="2" destOrd="0" parTransId="{B6C66907-4A73-4F23-AC44-A831DD606D31}" sibTransId="{C2BD219B-4AB1-4E34-8A53-1606E89ACB00}"/>
    <dgm:cxn modelId="{AF2593BE-E3EE-43A1-A417-58D84999CF2E}" type="presOf" srcId="{4E3B8002-B023-4151-B4AA-6DA1CF8482AD}" destId="{D6FD2692-5F8A-43FF-B127-F6F513125FDC}" srcOrd="0" destOrd="0" presId="urn:microsoft.com/office/officeart/2005/8/layout/vList2"/>
    <dgm:cxn modelId="{DBC627E9-33BE-450C-8E2B-C5E2B4BA2EA4}" type="presOf" srcId="{EBF4467F-2EB6-40A3-9EAD-AF433BDB04F8}" destId="{69B5F480-045E-43FD-AA3C-F8E892C92DCC}" srcOrd="0" destOrd="0" presId="urn:microsoft.com/office/officeart/2005/8/layout/vList2"/>
    <dgm:cxn modelId="{119A2B1B-6106-4E58-9542-DA05231B34C7}" type="presParOf" srcId="{A22A0239-1CB2-4158-B33B-EE08653A9909}" destId="{D6FD2692-5F8A-43FF-B127-F6F513125FDC}" srcOrd="0" destOrd="0" presId="urn:microsoft.com/office/officeart/2005/8/layout/vList2"/>
    <dgm:cxn modelId="{F0FE26BA-16A3-48CB-AB6A-15271F8B7B1D}" type="presParOf" srcId="{A22A0239-1CB2-4158-B33B-EE08653A9909}" destId="{6E715E72-E462-40F5-90E4-00FFC1837B0A}" srcOrd="1" destOrd="0" presId="urn:microsoft.com/office/officeart/2005/8/layout/vList2"/>
    <dgm:cxn modelId="{7D8B8235-7405-4BDF-A9B4-788A8B7AB51F}" type="presParOf" srcId="{A22A0239-1CB2-4158-B33B-EE08653A9909}" destId="{69B5F480-045E-43FD-AA3C-F8E892C92DCC}" srcOrd="2" destOrd="0" presId="urn:microsoft.com/office/officeart/2005/8/layout/vList2"/>
    <dgm:cxn modelId="{C2F20AAF-8B66-49AA-B8B4-68E962FDCF1B}" type="presParOf" srcId="{A22A0239-1CB2-4158-B33B-EE08653A9909}" destId="{1E1D2851-DB8C-4BC7-8E37-7E0BF0B145AE}" srcOrd="3" destOrd="0" presId="urn:microsoft.com/office/officeart/2005/8/layout/vList2"/>
    <dgm:cxn modelId="{B057B90B-9CAE-4DA7-BA52-A60A242A22D2}" type="presParOf" srcId="{A22A0239-1CB2-4158-B33B-EE08653A9909}" destId="{5CA9BBD9-92E2-454D-AD58-44BA3840C67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F13E6D4-7ACE-49B3-BE5E-39B84CE891F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3B8002-B023-4151-B4AA-6DA1CF8482AD}">
      <dgm:prSet/>
      <dgm:spPr/>
      <dgm:t>
        <a:bodyPr/>
        <a:lstStyle/>
        <a:p>
          <a:r>
            <a:rPr lang="en-US" dirty="0"/>
            <a:t>Total Budget $1,057,677.08</a:t>
          </a:r>
        </a:p>
      </dgm:t>
    </dgm:pt>
    <dgm:pt modelId="{7A1FBCF6-0567-4C0F-B35A-8BF089EA4FD9}" type="parTrans" cxnId="{07AD6044-532F-4729-BC08-713DB65B5C50}">
      <dgm:prSet/>
      <dgm:spPr/>
      <dgm:t>
        <a:bodyPr/>
        <a:lstStyle/>
        <a:p>
          <a:endParaRPr lang="en-US"/>
        </a:p>
      </dgm:t>
    </dgm:pt>
    <dgm:pt modelId="{EAAE9562-EB46-4B6B-8BE2-23CB86653126}" type="sibTrans" cxnId="{07AD6044-532F-4729-BC08-713DB65B5C50}">
      <dgm:prSet/>
      <dgm:spPr/>
      <dgm:t>
        <a:bodyPr/>
        <a:lstStyle/>
        <a:p>
          <a:endParaRPr lang="en-US"/>
        </a:p>
      </dgm:t>
    </dgm:pt>
    <dgm:pt modelId="{EBF4467F-2EB6-40A3-9EAD-AF433BDB04F8}">
      <dgm:prSet/>
      <dgm:spPr/>
      <dgm:t>
        <a:bodyPr/>
        <a:lstStyle/>
        <a:p>
          <a:r>
            <a:rPr lang="en-US" dirty="0"/>
            <a:t>Total Actual $1,008,195.36</a:t>
          </a:r>
        </a:p>
      </dgm:t>
    </dgm:pt>
    <dgm:pt modelId="{AB1C5F09-1496-468C-A827-558D036471B9}" type="parTrans" cxnId="{A7E91137-4EB4-4595-B952-4CAF23F9FC89}">
      <dgm:prSet/>
      <dgm:spPr/>
      <dgm:t>
        <a:bodyPr/>
        <a:lstStyle/>
        <a:p>
          <a:endParaRPr lang="en-US"/>
        </a:p>
      </dgm:t>
    </dgm:pt>
    <dgm:pt modelId="{88D5F906-73B3-460C-A122-5754C6E1AE5E}" type="sibTrans" cxnId="{A7E91137-4EB4-4595-B952-4CAF23F9FC89}">
      <dgm:prSet/>
      <dgm:spPr/>
      <dgm:t>
        <a:bodyPr/>
        <a:lstStyle/>
        <a:p>
          <a:endParaRPr lang="en-US"/>
        </a:p>
      </dgm:t>
    </dgm:pt>
    <dgm:pt modelId="{80D2DBC2-E071-429D-BF71-1735262525E0}">
      <dgm:prSet/>
      <dgm:spPr/>
      <dgm:t>
        <a:bodyPr/>
        <a:lstStyle/>
        <a:p>
          <a:r>
            <a:rPr lang="en-US" i="1" dirty="0"/>
            <a:t>Variance (+/-) +$49,481.72 (95%)</a:t>
          </a:r>
          <a:endParaRPr lang="en-US" dirty="0"/>
        </a:p>
      </dgm:t>
    </dgm:pt>
    <dgm:pt modelId="{B6C66907-4A73-4F23-AC44-A831DD606D31}" type="parTrans" cxnId="{B32B6FBD-DCB7-4218-9373-9D6B30AA50B4}">
      <dgm:prSet/>
      <dgm:spPr/>
      <dgm:t>
        <a:bodyPr/>
        <a:lstStyle/>
        <a:p>
          <a:endParaRPr lang="en-US"/>
        </a:p>
      </dgm:t>
    </dgm:pt>
    <dgm:pt modelId="{C2BD219B-4AB1-4E34-8A53-1606E89ACB00}" type="sibTrans" cxnId="{B32B6FBD-DCB7-4218-9373-9D6B30AA50B4}">
      <dgm:prSet/>
      <dgm:spPr/>
      <dgm:t>
        <a:bodyPr/>
        <a:lstStyle/>
        <a:p>
          <a:endParaRPr lang="en-US"/>
        </a:p>
      </dgm:t>
    </dgm:pt>
    <dgm:pt modelId="{A22A0239-1CB2-4158-B33B-EE08653A9909}" type="pres">
      <dgm:prSet presAssocID="{9F13E6D4-7ACE-49B3-BE5E-39B84CE891F2}" presName="linear" presStyleCnt="0">
        <dgm:presLayoutVars>
          <dgm:animLvl val="lvl"/>
          <dgm:resizeHandles val="exact"/>
        </dgm:presLayoutVars>
      </dgm:prSet>
      <dgm:spPr/>
    </dgm:pt>
    <dgm:pt modelId="{D6FD2692-5F8A-43FF-B127-F6F513125FDC}" type="pres">
      <dgm:prSet presAssocID="{4E3B8002-B023-4151-B4AA-6DA1CF8482AD}" presName="parentText" presStyleLbl="node1" presStyleIdx="0" presStyleCnt="3" custLinFactNeighborX="0">
        <dgm:presLayoutVars>
          <dgm:chMax val="0"/>
          <dgm:bulletEnabled val="1"/>
        </dgm:presLayoutVars>
      </dgm:prSet>
      <dgm:spPr/>
    </dgm:pt>
    <dgm:pt modelId="{6E715E72-E462-40F5-90E4-00FFC1837B0A}" type="pres">
      <dgm:prSet presAssocID="{EAAE9562-EB46-4B6B-8BE2-23CB86653126}" presName="spacer" presStyleCnt="0"/>
      <dgm:spPr/>
    </dgm:pt>
    <dgm:pt modelId="{69B5F480-045E-43FD-AA3C-F8E892C92DCC}" type="pres">
      <dgm:prSet presAssocID="{EBF4467F-2EB6-40A3-9EAD-AF433BDB04F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E1D2851-DB8C-4BC7-8E37-7E0BF0B145AE}" type="pres">
      <dgm:prSet presAssocID="{88D5F906-73B3-460C-A122-5754C6E1AE5E}" presName="spacer" presStyleCnt="0"/>
      <dgm:spPr/>
    </dgm:pt>
    <dgm:pt modelId="{5CA9BBD9-92E2-454D-AD58-44BA3840C676}" type="pres">
      <dgm:prSet presAssocID="{80D2DBC2-E071-429D-BF71-1735262525E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971F41D-C434-475E-A836-D984B2998EC9}" type="presOf" srcId="{9F13E6D4-7ACE-49B3-BE5E-39B84CE891F2}" destId="{A22A0239-1CB2-4158-B33B-EE08653A9909}" srcOrd="0" destOrd="0" presId="urn:microsoft.com/office/officeart/2005/8/layout/vList2"/>
    <dgm:cxn modelId="{A7E91137-4EB4-4595-B952-4CAF23F9FC89}" srcId="{9F13E6D4-7ACE-49B3-BE5E-39B84CE891F2}" destId="{EBF4467F-2EB6-40A3-9EAD-AF433BDB04F8}" srcOrd="1" destOrd="0" parTransId="{AB1C5F09-1496-468C-A827-558D036471B9}" sibTransId="{88D5F906-73B3-460C-A122-5754C6E1AE5E}"/>
    <dgm:cxn modelId="{07AD6044-532F-4729-BC08-713DB65B5C50}" srcId="{9F13E6D4-7ACE-49B3-BE5E-39B84CE891F2}" destId="{4E3B8002-B023-4151-B4AA-6DA1CF8482AD}" srcOrd="0" destOrd="0" parTransId="{7A1FBCF6-0567-4C0F-B35A-8BF089EA4FD9}" sibTransId="{EAAE9562-EB46-4B6B-8BE2-23CB86653126}"/>
    <dgm:cxn modelId="{67111783-E5F9-4E93-B2D6-709C0331251A}" type="presOf" srcId="{80D2DBC2-E071-429D-BF71-1735262525E0}" destId="{5CA9BBD9-92E2-454D-AD58-44BA3840C676}" srcOrd="0" destOrd="0" presId="urn:microsoft.com/office/officeart/2005/8/layout/vList2"/>
    <dgm:cxn modelId="{B32B6FBD-DCB7-4218-9373-9D6B30AA50B4}" srcId="{9F13E6D4-7ACE-49B3-BE5E-39B84CE891F2}" destId="{80D2DBC2-E071-429D-BF71-1735262525E0}" srcOrd="2" destOrd="0" parTransId="{B6C66907-4A73-4F23-AC44-A831DD606D31}" sibTransId="{C2BD219B-4AB1-4E34-8A53-1606E89ACB00}"/>
    <dgm:cxn modelId="{AF2593BE-E3EE-43A1-A417-58D84999CF2E}" type="presOf" srcId="{4E3B8002-B023-4151-B4AA-6DA1CF8482AD}" destId="{D6FD2692-5F8A-43FF-B127-F6F513125FDC}" srcOrd="0" destOrd="0" presId="urn:microsoft.com/office/officeart/2005/8/layout/vList2"/>
    <dgm:cxn modelId="{DBC627E9-33BE-450C-8E2B-C5E2B4BA2EA4}" type="presOf" srcId="{EBF4467F-2EB6-40A3-9EAD-AF433BDB04F8}" destId="{69B5F480-045E-43FD-AA3C-F8E892C92DCC}" srcOrd="0" destOrd="0" presId="urn:microsoft.com/office/officeart/2005/8/layout/vList2"/>
    <dgm:cxn modelId="{119A2B1B-6106-4E58-9542-DA05231B34C7}" type="presParOf" srcId="{A22A0239-1CB2-4158-B33B-EE08653A9909}" destId="{D6FD2692-5F8A-43FF-B127-F6F513125FDC}" srcOrd="0" destOrd="0" presId="urn:microsoft.com/office/officeart/2005/8/layout/vList2"/>
    <dgm:cxn modelId="{F0FE26BA-16A3-48CB-AB6A-15271F8B7B1D}" type="presParOf" srcId="{A22A0239-1CB2-4158-B33B-EE08653A9909}" destId="{6E715E72-E462-40F5-90E4-00FFC1837B0A}" srcOrd="1" destOrd="0" presId="urn:microsoft.com/office/officeart/2005/8/layout/vList2"/>
    <dgm:cxn modelId="{7D8B8235-7405-4BDF-A9B4-788A8B7AB51F}" type="presParOf" srcId="{A22A0239-1CB2-4158-B33B-EE08653A9909}" destId="{69B5F480-045E-43FD-AA3C-F8E892C92DCC}" srcOrd="2" destOrd="0" presId="urn:microsoft.com/office/officeart/2005/8/layout/vList2"/>
    <dgm:cxn modelId="{C2F20AAF-8B66-49AA-B8B4-68E962FDCF1B}" type="presParOf" srcId="{A22A0239-1CB2-4158-B33B-EE08653A9909}" destId="{1E1D2851-DB8C-4BC7-8E37-7E0BF0B145AE}" srcOrd="3" destOrd="0" presId="urn:microsoft.com/office/officeart/2005/8/layout/vList2"/>
    <dgm:cxn modelId="{B057B90B-9CAE-4DA7-BA52-A60A242A22D2}" type="presParOf" srcId="{A22A0239-1CB2-4158-B33B-EE08653A9909}" destId="{5CA9BBD9-92E2-454D-AD58-44BA3840C67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2BD4E-FF94-49D5-A5D2-486EDBB5E3A0}">
      <dsp:nvSpPr>
        <dsp:cNvPr id="0" name=""/>
        <dsp:cNvSpPr/>
      </dsp:nvSpPr>
      <dsp:spPr>
        <a:xfrm>
          <a:off x="0" y="32181"/>
          <a:ext cx="9601196" cy="865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Total Budget 		$5,897,710.01</a:t>
          </a:r>
        </a:p>
      </dsp:txBody>
      <dsp:txXfrm>
        <a:off x="42265" y="74446"/>
        <a:ext cx="9516666" cy="781270"/>
      </dsp:txXfrm>
    </dsp:sp>
    <dsp:sp modelId="{C16B87FA-60DE-4A95-9754-C744E3147ADE}">
      <dsp:nvSpPr>
        <dsp:cNvPr id="0" name=""/>
        <dsp:cNvSpPr/>
      </dsp:nvSpPr>
      <dsp:spPr>
        <a:xfrm>
          <a:off x="0" y="1004541"/>
          <a:ext cx="9601196" cy="865800"/>
        </a:xfrm>
        <a:prstGeom prst="roundRect">
          <a:avLst/>
        </a:prstGeom>
        <a:solidFill>
          <a:schemeClr val="accent2">
            <a:hueOff val="1681577"/>
            <a:satOff val="-1786"/>
            <a:lumOff val="137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Total Actual		$4,915,779.97</a:t>
          </a:r>
        </a:p>
      </dsp:txBody>
      <dsp:txXfrm>
        <a:off x="42265" y="1046806"/>
        <a:ext cx="9516666" cy="781270"/>
      </dsp:txXfrm>
    </dsp:sp>
    <dsp:sp modelId="{57377360-5303-4240-99EA-8D6D82546176}">
      <dsp:nvSpPr>
        <dsp:cNvPr id="0" name=""/>
        <dsp:cNvSpPr/>
      </dsp:nvSpPr>
      <dsp:spPr>
        <a:xfrm>
          <a:off x="0" y="2009083"/>
          <a:ext cx="9601196" cy="865800"/>
        </a:xfrm>
        <a:prstGeom prst="roundRect">
          <a:avLst/>
        </a:prstGeom>
        <a:solidFill>
          <a:schemeClr val="accent2">
            <a:hueOff val="3363155"/>
            <a:satOff val="-3572"/>
            <a:lumOff val="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i="1" kern="1200" dirty="0"/>
            <a:t>Variance (+/-)		-$981,930.04 (83%)</a:t>
          </a:r>
          <a:endParaRPr lang="en-US" sz="3700" kern="1200" dirty="0"/>
        </a:p>
      </dsp:txBody>
      <dsp:txXfrm>
        <a:off x="42265" y="2051348"/>
        <a:ext cx="9516666" cy="7812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A2BD4E-FF94-49D5-A5D2-486EDBB5E3A0}">
      <dsp:nvSpPr>
        <dsp:cNvPr id="0" name=""/>
        <dsp:cNvSpPr/>
      </dsp:nvSpPr>
      <dsp:spPr>
        <a:xfrm>
          <a:off x="0" y="32181"/>
          <a:ext cx="9601196" cy="865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Total Budget 		$2,966,602.33</a:t>
          </a:r>
        </a:p>
      </dsp:txBody>
      <dsp:txXfrm>
        <a:off x="42265" y="74446"/>
        <a:ext cx="9516666" cy="781270"/>
      </dsp:txXfrm>
    </dsp:sp>
    <dsp:sp modelId="{C16B87FA-60DE-4A95-9754-C744E3147ADE}">
      <dsp:nvSpPr>
        <dsp:cNvPr id="0" name=""/>
        <dsp:cNvSpPr/>
      </dsp:nvSpPr>
      <dsp:spPr>
        <a:xfrm>
          <a:off x="0" y="1004541"/>
          <a:ext cx="9601196" cy="865800"/>
        </a:xfrm>
        <a:prstGeom prst="roundRect">
          <a:avLst/>
        </a:prstGeom>
        <a:solidFill>
          <a:schemeClr val="accent2">
            <a:hueOff val="1681577"/>
            <a:satOff val="-1786"/>
            <a:lumOff val="137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Total Actual		$2,854,339.29</a:t>
          </a:r>
        </a:p>
      </dsp:txBody>
      <dsp:txXfrm>
        <a:off x="42265" y="1046806"/>
        <a:ext cx="9516666" cy="781270"/>
      </dsp:txXfrm>
    </dsp:sp>
    <dsp:sp modelId="{57377360-5303-4240-99EA-8D6D82546176}">
      <dsp:nvSpPr>
        <dsp:cNvPr id="0" name=""/>
        <dsp:cNvSpPr/>
      </dsp:nvSpPr>
      <dsp:spPr>
        <a:xfrm>
          <a:off x="0" y="1976901"/>
          <a:ext cx="9601196" cy="865800"/>
        </a:xfrm>
        <a:prstGeom prst="roundRect">
          <a:avLst/>
        </a:prstGeom>
        <a:solidFill>
          <a:schemeClr val="accent2">
            <a:hueOff val="3363155"/>
            <a:satOff val="-3572"/>
            <a:lumOff val="274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i="1" kern="1200" dirty="0"/>
            <a:t>Variance (+/-)		-$112,263.07 (96%)</a:t>
          </a:r>
          <a:endParaRPr lang="en-US" sz="3700" kern="1200" dirty="0"/>
        </a:p>
      </dsp:txBody>
      <dsp:txXfrm>
        <a:off x="42265" y="2019166"/>
        <a:ext cx="9516666" cy="7812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D2692-5F8A-43FF-B127-F6F513125FDC}">
      <dsp:nvSpPr>
        <dsp:cNvPr id="0" name=""/>
        <dsp:cNvSpPr/>
      </dsp:nvSpPr>
      <dsp:spPr>
        <a:xfrm>
          <a:off x="0" y="406127"/>
          <a:ext cx="6260113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Total Budget  $1,057,677.08</a:t>
          </a:r>
        </a:p>
      </dsp:txBody>
      <dsp:txXfrm>
        <a:off x="37696" y="443823"/>
        <a:ext cx="6184721" cy="696808"/>
      </dsp:txXfrm>
    </dsp:sp>
    <dsp:sp modelId="{69B5F480-045E-43FD-AA3C-F8E892C92DCC}">
      <dsp:nvSpPr>
        <dsp:cNvPr id="0" name=""/>
        <dsp:cNvSpPr/>
      </dsp:nvSpPr>
      <dsp:spPr>
        <a:xfrm>
          <a:off x="0" y="1273368"/>
          <a:ext cx="6260113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Total Actual   $1,194,596.72</a:t>
          </a:r>
        </a:p>
      </dsp:txBody>
      <dsp:txXfrm>
        <a:off x="37696" y="1311064"/>
        <a:ext cx="6184721" cy="696808"/>
      </dsp:txXfrm>
    </dsp:sp>
    <dsp:sp modelId="{5CA9BBD9-92E2-454D-AD58-44BA3840C676}">
      <dsp:nvSpPr>
        <dsp:cNvPr id="0" name=""/>
        <dsp:cNvSpPr/>
      </dsp:nvSpPr>
      <dsp:spPr>
        <a:xfrm>
          <a:off x="0" y="2140608"/>
          <a:ext cx="6260113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i="1" kern="1200" dirty="0"/>
            <a:t>Variance (+/-) +$136,919.64 (103%) </a:t>
          </a:r>
          <a:endParaRPr lang="en-US" sz="3300" kern="1200" dirty="0"/>
        </a:p>
      </dsp:txBody>
      <dsp:txXfrm>
        <a:off x="37696" y="2178304"/>
        <a:ext cx="6184721" cy="6968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FD2692-5F8A-43FF-B127-F6F513125FDC}">
      <dsp:nvSpPr>
        <dsp:cNvPr id="0" name=""/>
        <dsp:cNvSpPr/>
      </dsp:nvSpPr>
      <dsp:spPr>
        <a:xfrm>
          <a:off x="0" y="292187"/>
          <a:ext cx="6260113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Total Budget $1,057,677.08</a:t>
          </a:r>
        </a:p>
      </dsp:txBody>
      <dsp:txXfrm>
        <a:off x="41123" y="333310"/>
        <a:ext cx="6177867" cy="760154"/>
      </dsp:txXfrm>
    </dsp:sp>
    <dsp:sp modelId="{69B5F480-045E-43FD-AA3C-F8E892C92DCC}">
      <dsp:nvSpPr>
        <dsp:cNvPr id="0" name=""/>
        <dsp:cNvSpPr/>
      </dsp:nvSpPr>
      <dsp:spPr>
        <a:xfrm>
          <a:off x="0" y="1238268"/>
          <a:ext cx="6260113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Total Actual $1,008,195.36</a:t>
          </a:r>
        </a:p>
      </dsp:txBody>
      <dsp:txXfrm>
        <a:off x="41123" y="1279391"/>
        <a:ext cx="6177867" cy="760154"/>
      </dsp:txXfrm>
    </dsp:sp>
    <dsp:sp modelId="{5CA9BBD9-92E2-454D-AD58-44BA3840C676}">
      <dsp:nvSpPr>
        <dsp:cNvPr id="0" name=""/>
        <dsp:cNvSpPr/>
      </dsp:nvSpPr>
      <dsp:spPr>
        <a:xfrm>
          <a:off x="0" y="2184348"/>
          <a:ext cx="6260113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i="1" kern="1200" dirty="0"/>
            <a:t>Variance (+/-) +$49,481.72 (95%)</a:t>
          </a:r>
          <a:endParaRPr lang="en-US" sz="3600" kern="1200" dirty="0"/>
        </a:p>
      </dsp:txBody>
      <dsp:txXfrm>
        <a:off x="41123" y="2225471"/>
        <a:ext cx="6177867" cy="760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9EA08-FF7B-4DF6-AB0F-9C58E2952DC8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FD668-3DAF-4B50-8BD3-000F8F2C5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048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79B66D3-D5ED-4902-8DCF-85F13F4ED4A3}" type="datetimeFigureOut">
              <a:rPr lang="en-US" smtClean="0"/>
              <a:t>10/18/2023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4D06F07-8A9C-48FF-8D94-5D5AAF9C0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60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06F07-8A9C-48FF-8D94-5D5AAF9C02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86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06F07-8A9C-48FF-8D94-5D5AAF9C02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89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06F07-8A9C-48FF-8D94-5D5AAF9C02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71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06F07-8A9C-48FF-8D94-5D5AAF9C02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5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06F07-8A9C-48FF-8D94-5D5AAF9C02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67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06F07-8A9C-48FF-8D94-5D5AAF9C02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70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06F07-8A9C-48FF-8D94-5D5AAF9C02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848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06F07-8A9C-48FF-8D94-5D5AAF9C02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13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06F07-8A9C-48FF-8D94-5D5AAF9C02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899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06F07-8A9C-48FF-8D94-5D5AAF9C02E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865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06F07-8A9C-48FF-8D94-5D5AAF9C02E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52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06F07-8A9C-48FF-8D94-5D5AAF9C02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007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06F07-8A9C-48FF-8D94-5D5AAF9C02E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719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06F07-8A9C-48FF-8D94-5D5AAF9C02E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9925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Purchase of land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06F07-8A9C-48FF-8D94-5D5AAF9C02E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438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06F07-8A9C-48FF-8D94-5D5AAF9C02E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968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06F07-8A9C-48FF-8D94-5D5AAF9C02E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382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06F07-8A9C-48FF-8D94-5D5AAF9C02E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02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06F07-8A9C-48FF-8D94-5D5AAF9C02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1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06F07-8A9C-48FF-8D94-5D5AAF9C02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115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06F07-8A9C-48FF-8D94-5D5AAF9C02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14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06F07-8A9C-48FF-8D94-5D5AAF9C02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0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06F07-8A9C-48FF-8D94-5D5AAF9C02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27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06F07-8A9C-48FF-8D94-5D5AAF9C02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02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D06F07-8A9C-48FF-8D94-5D5AAF9C02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97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038A619-C039-47DF-BB1C-AF0A8D7B296F}" type="datetime1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437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78D12-DAB5-4172-A3A1-9CCAC20E29BB}" type="datetime1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43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5B6F5-AA7C-43D9-BC9E-E29013780970}" type="datetime1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25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5D563-0FC2-48A6-AA05-30DAE3871A1D}" type="datetime1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466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9D17-1D2B-43C3-BF31-C29E479B9627}" type="datetime1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56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8B3F1-0F26-48BB-BEEC-71518BCC4AAB}" type="datetime1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029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06D1-2A83-444D-BEF7-27141CBF0BD7}" type="datetime1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392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0ABE-3B82-473A-BCDC-381E73BE4239}" type="datetime1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1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39AE-1634-47D6-98CE-26969B009E5F}" type="datetime1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34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A1F02-767B-473B-B50B-E0E50373222E}" type="datetime1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68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1AD5E-B530-4C5C-8CD7-3EBF1B2E25C0}" type="datetime1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34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6274-66E2-46EA-B7DC-9DD75F9BAC68}" type="datetime1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66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3047-1DF1-4FE8-89A8-2C11C68592A6}" type="datetime1">
              <a:rPr lang="en-US" smtClean="0"/>
              <a:t>10/18/2023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355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BD599-3684-4938-A2C9-B382F6E4F31A}" type="datetime1">
              <a:rPr lang="en-US" smtClean="0"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30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B54E-AEA7-43A3-AFDE-916FE079EEAA}" type="datetime1">
              <a:rPr lang="en-US" smtClean="0"/>
              <a:t>10/18/2023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59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AF269-5E88-45A9-AE51-A54D98543456}" type="datetime1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340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045CE-9694-4A39-9D9F-EDF58D2A4277}" type="datetime1">
              <a:rPr lang="en-US" smtClean="0"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0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B94C64-A4E1-4BD5-91F0-B90B0F39E50D}" type="datetime1">
              <a:rPr lang="en-US" smtClean="0"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FD766A-1C02-441C-A5E7-BF3462A31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84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2.xml"/><Relationship Id="rId5" Type="http://schemas.openxmlformats.org/officeDocument/2006/relationships/image" Target="../media/image4.png"/><Relationship Id="rId10" Type="http://schemas.microsoft.com/office/2007/relationships/diagramDrawing" Target="../diagrams/drawing2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5" Type="http://schemas.openxmlformats.org/officeDocument/2006/relationships/image" Target="../media/image10.jpeg"/><Relationship Id="rId10" Type="http://schemas.microsoft.com/office/2007/relationships/diagramDrawing" Target="../diagrams/drawing3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10.jpeg"/><Relationship Id="rId10" Type="http://schemas.microsoft.com/office/2007/relationships/diagramDrawing" Target="../diagrams/drawing4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3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10" Type="http://schemas.microsoft.com/office/2007/relationships/diagramDrawing" Target="../diagrams/drawing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F1F6E2E-E2E7-4689-9E5D-51F37CBE4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B728A18-FF26-43E9-AF31-9608EBA3D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418D479-7A49-4E09-A270-87C36ABE5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55AC523-B142-409D-BB68-747EDDCE60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8FD6A06-A68E-49C5-8F1D-8945DD8C00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6794A3D-A7E9-4DC9-98E4-02104E24A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553770" y="1041401"/>
            <a:ext cx="4538526" cy="2345264"/>
          </a:xfrm>
        </p:spPr>
        <p:txBody>
          <a:bodyPr>
            <a:normAutofit/>
          </a:bodyPr>
          <a:lstStyle/>
          <a:p>
            <a:r>
              <a:rPr lang="en-US"/>
              <a:t>City of Mineola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579045" y="3657596"/>
            <a:ext cx="4513252" cy="1933463"/>
          </a:xfrm>
        </p:spPr>
        <p:txBody>
          <a:bodyPr>
            <a:normAutofit/>
          </a:bodyPr>
          <a:lstStyle/>
          <a:p>
            <a:r>
              <a:rPr lang="en-US"/>
              <a:t>Fourth Quarter, FY 2023</a:t>
            </a:r>
          </a:p>
          <a:p>
            <a:r>
              <a:rPr lang="en-US"/>
              <a:t>Financial Highlights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31DD8B-7A0A-47A0-BF6B-EBB4F9709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7" r="7570" b="2"/>
          <a:stretch/>
        </p:blipFill>
        <p:spPr>
          <a:xfrm>
            <a:off x="1412683" y="1410208"/>
            <a:ext cx="4348925" cy="385878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0A370BF-9768-4FA0-8887-C3777F3A9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351008" y="5971032"/>
            <a:ext cx="55116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9FD766A-1C02-441C-A5E7-BF3462A314C3}" type="slidenum">
              <a:rPr lang="en-US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76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rgbClr val="262626"/>
                </a:solidFill>
              </a:rPr>
              <a:t>General Fund Expenditures</a:t>
            </a: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49630" y="6379383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9FD766A-1C02-441C-A5E7-BF3462A314C3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1903928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37999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rgbClr val="262626"/>
                </a:solidFill>
              </a:rPr>
              <a:t>General Fund Revenue &amp; Expense</a:t>
            </a:r>
            <a:endParaRPr lang="en-US" sz="4400" dirty="0">
              <a:solidFill>
                <a:srgbClr val="26262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792F1-36E9-D860-38D1-351186129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FY 2020-2021 Revenues exceeded Expenditures by </a:t>
            </a:r>
            <a:r>
              <a:rPr lang="en-US" dirty="0">
                <a:solidFill>
                  <a:srgbClr val="00B050"/>
                </a:solidFill>
              </a:rPr>
              <a:t>$345,852.86</a:t>
            </a:r>
          </a:p>
          <a:p>
            <a:r>
              <a:rPr lang="en-US" dirty="0"/>
              <a:t>FY 2021-2022 Expenditures exceeded Revenues by </a:t>
            </a:r>
            <a:r>
              <a:rPr lang="en-US" dirty="0">
                <a:solidFill>
                  <a:srgbClr val="FF0000"/>
                </a:solidFill>
              </a:rPr>
              <a:t>$37,388.82</a:t>
            </a:r>
          </a:p>
          <a:p>
            <a:r>
              <a:rPr lang="en-US" dirty="0"/>
              <a:t>FY 2022-2023 Revenues exceeded Expenditures by </a:t>
            </a:r>
            <a:r>
              <a:rPr lang="en-US" dirty="0">
                <a:solidFill>
                  <a:srgbClr val="00B050"/>
                </a:solidFill>
              </a:rPr>
              <a:t>$1,142,396.43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59FD766A-1C02-441C-A5E7-BF3462A314C3}" type="slidenum">
              <a:rPr lang="en-US" b="0" i="0" kern="120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pPr defTabSz="457200">
                <a:spcAft>
                  <a:spcPts val="600"/>
                </a:spcAft>
              </a:pPr>
              <a:t>11</a:t>
            </a:fld>
            <a:endParaRPr lang="en-US" b="0" i="0" kern="120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427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rgbClr val="262626"/>
                </a:solidFill>
              </a:rPr>
              <a:t>General Fund Revenue &amp; Expense</a:t>
            </a:r>
            <a:endParaRPr lang="en-US" sz="4400" dirty="0">
              <a:solidFill>
                <a:srgbClr val="26262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59FD766A-1C02-441C-A5E7-BF3462A314C3}" type="slidenum">
              <a:rPr lang="en-US" b="0" i="0" kern="120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pPr defTabSz="457200">
                <a:spcAft>
                  <a:spcPts val="600"/>
                </a:spcAft>
              </a:pPr>
              <a:t>12</a:t>
            </a:fld>
            <a:endParaRPr lang="en-US" b="0" i="0" kern="120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95400" y="2557463"/>
          <a:ext cx="9601200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22346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5224A92-B71D-4244-9CEE-E80F9BD11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69A319-3937-4297-B7D8-6745097B9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85" y="487353"/>
            <a:ext cx="11218182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FDFE78-2422-40CD-BC53-9E0C459C9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76" y="609600"/>
            <a:ext cx="109728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46251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General Fund Cash Balance </a:t>
            </a:r>
            <a:br>
              <a:rPr lang="en-US" dirty="0">
                <a:solidFill>
                  <a:srgbClr val="262626"/>
                </a:solidFill>
              </a:rPr>
            </a:br>
            <a:r>
              <a:rPr lang="en-US" sz="3200" dirty="0">
                <a:solidFill>
                  <a:srgbClr val="262626"/>
                </a:solidFill>
              </a:rPr>
              <a:t>Five Year Comparison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7E302E-4D34-42E4-94A8-4FC0AF572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9FD766A-1C02-441C-A5E7-BF3462A314C3}" type="slidenum">
              <a:rPr lang="en-US" smtClean="0">
                <a:solidFill>
                  <a:srgbClr val="000000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0000000-0008-0000-0500-000004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6386560"/>
              </p:ext>
            </p:extLst>
          </p:nvPr>
        </p:nvGraphicFramePr>
        <p:xfrm>
          <a:off x="1391056" y="1391055"/>
          <a:ext cx="5272392" cy="3959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39974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>
                <a:ln w="0"/>
                <a:solidFill>
                  <a:srgbClr val="2626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Water Fund Revenue</a:t>
            </a:r>
            <a:br>
              <a:rPr lang="en-US" sz="2400">
                <a:ln w="0"/>
                <a:solidFill>
                  <a:srgbClr val="2626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400" dirty="0">
                <a:solidFill>
                  <a:srgbClr val="262626"/>
                </a:solidFill>
              </a:rPr>
              <a:t>Actual to Budget</a:t>
            </a:r>
            <a:br>
              <a:rPr lang="en-US" sz="2400" dirty="0">
                <a:solidFill>
                  <a:srgbClr val="262626"/>
                </a:solidFill>
              </a:rPr>
            </a:br>
            <a:r>
              <a:rPr lang="en-US" sz="2400" dirty="0">
                <a:solidFill>
                  <a:srgbClr val="262626"/>
                </a:solidFill>
              </a:rPr>
              <a:t>4th Quarter FY 23</a:t>
            </a:r>
            <a:endParaRPr lang="en-US" sz="2400">
              <a:ln w="0"/>
              <a:solidFill>
                <a:srgbClr val="26262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929141" y="2430471"/>
            <a:ext cx="2835464" cy="3552039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262626"/>
                </a:solidFill>
              </a:rPr>
              <a:t>Total Budget			$2,914,471.79</a:t>
            </a:r>
            <a:br>
              <a:rPr lang="en-US" sz="1800" dirty="0">
                <a:solidFill>
                  <a:srgbClr val="262626"/>
                </a:solidFill>
              </a:rPr>
            </a:br>
            <a:r>
              <a:rPr lang="en-US" sz="1800" dirty="0">
                <a:solidFill>
                  <a:srgbClr val="262626"/>
                </a:solidFill>
              </a:rPr>
              <a:t>Total Actual			$3,057,794.53</a:t>
            </a:r>
          </a:p>
          <a:p>
            <a:r>
              <a:rPr lang="en-US" sz="1800" b="1" i="1" dirty="0">
                <a:solidFill>
                  <a:srgbClr val="262626"/>
                </a:solidFill>
              </a:rPr>
              <a:t>Variance (+/-)		   $143,322.74</a:t>
            </a:r>
            <a:br>
              <a:rPr lang="en-US" sz="1800" b="1" i="1" dirty="0">
                <a:solidFill>
                  <a:srgbClr val="262626"/>
                </a:solidFill>
              </a:rPr>
            </a:br>
            <a:endParaRPr lang="en-US" sz="1800" b="1" i="1" dirty="0">
              <a:solidFill>
                <a:srgbClr val="262626"/>
              </a:solidFill>
            </a:endParaRPr>
          </a:p>
          <a:p>
            <a:r>
              <a:rPr lang="en-US" sz="1800" dirty="0">
                <a:solidFill>
                  <a:srgbClr val="262626"/>
                </a:solidFill>
              </a:rPr>
              <a:t>105% of Budget</a:t>
            </a:r>
            <a:endParaRPr lang="en-US" sz="1800" i="1" dirty="0">
              <a:solidFill>
                <a:srgbClr val="262626"/>
              </a:solidFill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9630" y="6379383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9FD766A-1C02-441C-A5E7-BF3462A314C3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317875"/>
              </p:ext>
            </p:extLst>
          </p:nvPr>
        </p:nvGraphicFramePr>
        <p:xfrm>
          <a:off x="5435910" y="609602"/>
          <a:ext cx="6098041" cy="5587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86912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>
                <a:ln w="0"/>
                <a:solidFill>
                  <a:srgbClr val="2626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Water Fund Revenue</a:t>
            </a:r>
            <a:br>
              <a:rPr lang="en-US" sz="2400">
                <a:ln w="0"/>
                <a:solidFill>
                  <a:srgbClr val="2626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sz="2400" dirty="0">
                <a:solidFill>
                  <a:srgbClr val="262626"/>
                </a:solidFill>
              </a:rPr>
              <a:t>Actual to Budget</a:t>
            </a:r>
            <a:br>
              <a:rPr lang="en-US" sz="2400" dirty="0">
                <a:solidFill>
                  <a:srgbClr val="262626"/>
                </a:solidFill>
              </a:rPr>
            </a:br>
            <a:r>
              <a:rPr lang="en-US" sz="2400" dirty="0">
                <a:solidFill>
                  <a:srgbClr val="262626"/>
                </a:solidFill>
              </a:rPr>
              <a:t>4th Quarter FY 23</a:t>
            </a:r>
            <a:endParaRPr lang="en-US" sz="2400">
              <a:ln w="0"/>
              <a:solidFill>
                <a:srgbClr val="26262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929141" y="2430471"/>
            <a:ext cx="2835464" cy="3552039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262626"/>
                </a:solidFill>
              </a:rPr>
              <a:t>Total Budget			$2,914,471.79</a:t>
            </a:r>
            <a:br>
              <a:rPr lang="en-US" sz="1800" dirty="0">
                <a:solidFill>
                  <a:srgbClr val="262626"/>
                </a:solidFill>
              </a:rPr>
            </a:br>
            <a:r>
              <a:rPr lang="en-US" sz="1800" dirty="0">
                <a:solidFill>
                  <a:srgbClr val="262626"/>
                </a:solidFill>
              </a:rPr>
              <a:t>Total Actual			$3,057,794.53</a:t>
            </a:r>
          </a:p>
          <a:p>
            <a:r>
              <a:rPr lang="en-US" sz="1800" b="1" i="1" dirty="0">
                <a:solidFill>
                  <a:srgbClr val="262626"/>
                </a:solidFill>
              </a:rPr>
              <a:t>Variance (+/-)		   $143,322.74</a:t>
            </a:r>
            <a:br>
              <a:rPr lang="en-US" sz="1800" b="1" i="1" dirty="0">
                <a:solidFill>
                  <a:srgbClr val="262626"/>
                </a:solidFill>
              </a:rPr>
            </a:br>
            <a:endParaRPr lang="en-US" sz="1800" b="1" i="1" dirty="0">
              <a:solidFill>
                <a:srgbClr val="262626"/>
              </a:solidFill>
            </a:endParaRPr>
          </a:p>
          <a:p>
            <a:r>
              <a:rPr lang="en-US" sz="1800" dirty="0">
                <a:solidFill>
                  <a:srgbClr val="262626"/>
                </a:solidFill>
              </a:rPr>
              <a:t>105% of Budget</a:t>
            </a:r>
            <a:endParaRPr lang="en-US" sz="1800" i="1" dirty="0">
              <a:solidFill>
                <a:srgbClr val="262626"/>
              </a:solidFill>
            </a:endParaRPr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9630" y="6379383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9FD766A-1C02-441C-A5E7-BF3462A314C3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46E41E3-C034-0D34-4EB7-EF28C1421E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8106163"/>
              </p:ext>
            </p:extLst>
          </p:nvPr>
        </p:nvGraphicFramePr>
        <p:xfrm>
          <a:off x="5435910" y="609602"/>
          <a:ext cx="6098041" cy="5587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07634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anchor="b">
            <a:normAutofit/>
          </a:bodyPr>
          <a:lstStyle/>
          <a:p>
            <a:r>
              <a:rPr lang="en-US" sz="2800">
                <a:solidFill>
                  <a:srgbClr val="262626"/>
                </a:solidFill>
              </a:rPr>
              <a:t>Water Fund Revenue</a:t>
            </a: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44F79FCE-E019-F66D-46BE-823FA9C07E18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929141" y="2430471"/>
            <a:ext cx="2835464" cy="3552039"/>
          </a:xfrm>
        </p:spPr>
        <p:txBody>
          <a:bodyPr>
            <a:normAutofit/>
          </a:bodyPr>
          <a:lstStyle/>
          <a:p>
            <a:r>
              <a:rPr lang="en-US" sz="1800" u="sng" dirty="0">
                <a:solidFill>
                  <a:srgbClr val="262626"/>
                </a:solidFill>
              </a:rPr>
              <a:t>By Source</a:t>
            </a:r>
          </a:p>
          <a:p>
            <a:r>
              <a:rPr lang="en-US" sz="1800" dirty="0">
                <a:solidFill>
                  <a:srgbClr val="262626"/>
                </a:solidFill>
              </a:rPr>
              <a:t>Water Sales 62% </a:t>
            </a:r>
          </a:p>
          <a:p>
            <a:r>
              <a:rPr lang="en-US" sz="1800" dirty="0">
                <a:solidFill>
                  <a:srgbClr val="262626"/>
                </a:solidFill>
              </a:rPr>
              <a:t>Sewer Sales 32%</a:t>
            </a:r>
          </a:p>
          <a:p>
            <a:r>
              <a:rPr lang="en-US" sz="1800" dirty="0">
                <a:solidFill>
                  <a:srgbClr val="262626"/>
                </a:solidFill>
              </a:rPr>
              <a:t>All Others 6%</a:t>
            </a: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49630" y="6379383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9FD766A-1C02-441C-A5E7-BF3462A314C3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0744597"/>
              </p:ext>
            </p:extLst>
          </p:nvPr>
        </p:nvGraphicFramePr>
        <p:xfrm>
          <a:off x="5435910" y="609602"/>
          <a:ext cx="6098041" cy="5587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22308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C93797FD-7F0A-483E-966E-7FE88F8D8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4299858-315B-4242-A342-32FD05E4D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783D501-1479-4FE1-A62C-B9C862498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53C2CCF-3504-410A-A978-9BCC7D29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44AA77E-0BD7-413F-9123-2CDF296BA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DB3BAEE-5BE4-4B17-A2DA-B334759C4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CEB9789B-7036-3D05-785D-475C53AD70C1}"/>
              </a:ext>
            </a:extLst>
          </p:cNvPr>
          <p:cNvSpPr txBox="1">
            <a:spLocks/>
          </p:cNvSpPr>
          <p:nvPr/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100" dirty="0">
                <a:solidFill>
                  <a:srgbClr val="262626"/>
                </a:solidFill>
              </a:rPr>
              <a:t>Water Fund Expenditures</a:t>
            </a:r>
            <a:br>
              <a:rPr lang="en-US" sz="4100" dirty="0">
                <a:solidFill>
                  <a:srgbClr val="262626"/>
                </a:solidFill>
              </a:rPr>
            </a:br>
            <a:r>
              <a:rPr lang="en-US" sz="4100" dirty="0">
                <a:solidFill>
                  <a:srgbClr val="262626"/>
                </a:solidFill>
              </a:rPr>
              <a:t>4th Quarter FY 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59FD766A-1C02-441C-A5E7-BF3462A314C3}" type="slidenum">
              <a:rPr lang="en-US" b="0" i="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pPr defTabSz="457200">
                <a:spcAft>
                  <a:spcPts val="600"/>
                </a:spcAft>
              </a:pPr>
              <a:t>17</a:t>
            </a:fld>
            <a:endParaRPr lang="en-US" b="0" i="0" kern="120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TextBox 10">
            <a:extLst>
              <a:ext uri="{FF2B5EF4-FFF2-40B4-BE49-F238E27FC236}">
                <a16:creationId xmlns:a16="http://schemas.microsoft.com/office/drawing/2014/main" id="{D58CB562-619D-31E3-5337-BD37793109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3191272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049981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rgbClr val="262626"/>
                </a:solidFill>
              </a:rPr>
              <a:t>Water Fund Expenditures</a:t>
            </a:r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9630" y="6379383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9FD766A-1C02-441C-A5E7-BF3462A314C3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52FCD2F-4A6A-B01B-F854-B2FFEE96F4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3167991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302070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rgbClr val="262626"/>
                </a:solidFill>
              </a:rPr>
              <a:t>Water Fund Expenditures</a:t>
            </a:r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9630" y="6379383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9FD766A-1C02-441C-A5E7-BF3462A314C3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000000-0008-0000-0300-000006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7345457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50227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262626"/>
                </a:solidFill>
              </a:rPr>
              <a:t>General Fund Revenue</a:t>
            </a:r>
            <a:br>
              <a:rPr lang="en-US" sz="2200" dirty="0">
                <a:solidFill>
                  <a:srgbClr val="262626"/>
                </a:solidFill>
              </a:rPr>
            </a:br>
            <a:r>
              <a:rPr lang="en-US" sz="2200" dirty="0">
                <a:solidFill>
                  <a:srgbClr val="262626"/>
                </a:solidFill>
              </a:rPr>
              <a:t>Actual to Budget</a:t>
            </a:r>
            <a:br>
              <a:rPr lang="en-US" sz="2200" dirty="0">
                <a:solidFill>
                  <a:srgbClr val="262626"/>
                </a:solidFill>
              </a:rPr>
            </a:br>
            <a:r>
              <a:rPr lang="en-US" sz="2200" dirty="0">
                <a:solidFill>
                  <a:srgbClr val="262626"/>
                </a:solidFill>
              </a:rPr>
              <a:t>4th Quarter FY 23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9141" y="2430471"/>
            <a:ext cx="2835464" cy="3552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</a:rPr>
              <a:t>Total Budget 		$5,920,510.01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</a:rPr>
              <a:t>Total Actual		$6,058,176.40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dirty="0">
              <a:solidFill>
                <a:srgbClr val="262626"/>
              </a:solidFill>
            </a:endParaRP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b="1" i="1" dirty="0">
                <a:solidFill>
                  <a:srgbClr val="262626"/>
                </a:solidFill>
              </a:rPr>
              <a:t>Variance (+/-)		+$137,666.39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b="1" i="1" dirty="0">
                <a:solidFill>
                  <a:srgbClr val="262626"/>
                </a:solidFill>
              </a:rPr>
              <a:t>102% of Budget</a:t>
            </a:r>
            <a:endParaRPr lang="en-US" dirty="0">
              <a:solidFill>
                <a:srgbClr val="262626"/>
              </a:solidFill>
            </a:endParaRPr>
          </a:p>
        </p:txBody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49630" y="6379383"/>
            <a:ext cx="542697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9FD766A-1C02-441C-A5E7-BF3462A314C3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26" name="Content Placeholder 25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7239048"/>
              </p:ext>
            </p:extLst>
          </p:nvPr>
        </p:nvGraphicFramePr>
        <p:xfrm>
          <a:off x="5435910" y="609602"/>
          <a:ext cx="6098041" cy="5587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54462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Fund Revenue &amp; Expense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FY 2020-2021 Expenditures exceeded Revenues by </a:t>
            </a:r>
            <a:r>
              <a:rPr lang="en-US" b="1" dirty="0">
                <a:solidFill>
                  <a:srgbClr val="FF0000"/>
                </a:solidFill>
              </a:rPr>
              <a:t>$397,004.17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FY 2021-2022 Revenues exceeded Expenditures by </a:t>
            </a:r>
            <a:r>
              <a:rPr lang="en-US" b="1" dirty="0">
                <a:solidFill>
                  <a:srgbClr val="00B050"/>
                </a:solidFill>
              </a:rPr>
              <a:t>$441,615.50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FY 2022-2023 Revenues exceed Expenditures by </a:t>
            </a:r>
            <a:r>
              <a:rPr lang="en-US" b="1" dirty="0">
                <a:solidFill>
                  <a:srgbClr val="00B050"/>
                </a:solidFill>
              </a:rPr>
              <a:t>$203,455.27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B05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B05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52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Fund Revenue &amp; Expense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B05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B05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4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2665624"/>
              </p:ext>
            </p:extLst>
          </p:nvPr>
        </p:nvGraphicFramePr>
        <p:xfrm>
          <a:off x="1885947" y="2692400"/>
          <a:ext cx="901065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3608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5224A92-B71D-4244-9CEE-E80F9BD11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69A319-3937-4297-B7D8-6745097B9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85" y="487353"/>
            <a:ext cx="11218182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FDFE78-2422-40CD-BC53-9E0C459C9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76" y="609600"/>
            <a:ext cx="109728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46251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Water Fund Cash Balance</a:t>
            </a:r>
            <a:br>
              <a:rPr lang="en-US" dirty="0">
                <a:solidFill>
                  <a:srgbClr val="262626"/>
                </a:solidFill>
              </a:rPr>
            </a:br>
            <a:r>
              <a:rPr lang="en-US" sz="3200" dirty="0">
                <a:solidFill>
                  <a:srgbClr val="262626"/>
                </a:solidFill>
              </a:rPr>
              <a:t>Five Year Comparison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97E302E-4D34-42E4-94A8-4FC0AF572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9FD766A-1C02-441C-A5E7-BF3462A314C3}" type="slidenum">
              <a:rPr lang="en-US">
                <a:solidFill>
                  <a:srgbClr val="000000"/>
                </a:solidFill>
              </a:rPr>
              <a:pPr>
                <a:spcAft>
                  <a:spcPts val="600"/>
                </a:spcAft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0000000-0008-0000-0500-000003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3237191"/>
              </p:ext>
            </p:extLst>
          </p:nvPr>
        </p:nvGraphicFramePr>
        <p:xfrm>
          <a:off x="1391056" y="1391055"/>
          <a:ext cx="5272392" cy="3959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9453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1C7711F-3983-4AB1-AFDE-96F7C0651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9BC9D38-9241-4F71-9B45-73827299E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D302979-39A3-4421-821D-94D6E00B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8E001BA-C181-4F47-9ABC-DF4C85AB4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EF07F1E-BD52-4B06-A38E-BF29F8E28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68BE646-889B-49C2-95AF-90BAE5D29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4496F6D-A37A-BBDD-368F-3F07A8FA5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Mineola EDC</a:t>
            </a:r>
            <a:br>
              <a:rPr lang="en-US" dirty="0"/>
            </a:br>
            <a:r>
              <a:rPr lang="en-US" sz="3100" dirty="0"/>
              <a:t>Revenues</a:t>
            </a:r>
            <a:br>
              <a:rPr lang="en-US" sz="3100" dirty="0"/>
            </a:br>
            <a:r>
              <a:rPr lang="en-US" sz="3100" dirty="0"/>
              <a:t>FY 2023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3085476-B49E-49ED-87D2-1165E69D2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Graph on document with pen">
            <a:extLst>
              <a:ext uri="{FF2B5EF4-FFF2-40B4-BE49-F238E27FC236}">
                <a16:creationId xmlns:a16="http://schemas.microsoft.com/office/drawing/2014/main" id="{C17DC2DD-6A9B-647B-C4E6-1E1B9E3E61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951" r="28948" b="-2"/>
          <a:stretch/>
        </p:blipFill>
        <p:spPr>
          <a:xfrm>
            <a:off x="1412683" y="1410208"/>
            <a:ext cx="2433793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9BA5C68-DFCC-4101-8403-F96781CDD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Content Placeholder 19">
            <a:extLst>
              <a:ext uri="{FF2B5EF4-FFF2-40B4-BE49-F238E27FC236}">
                <a16:creationId xmlns:a16="http://schemas.microsoft.com/office/drawing/2014/main" id="{6AA1237F-B9E3-CC09-98B1-46CEDA91FA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124996"/>
              </p:ext>
            </p:extLst>
          </p:nvPr>
        </p:nvGraphicFramePr>
        <p:xfrm>
          <a:off x="4636482" y="2556932"/>
          <a:ext cx="6260114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DB63ED-1E87-376E-01F7-63A1F7E9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9FD766A-1C02-441C-A5E7-BF3462A314C3}" type="slidenum">
              <a:rPr lang="en-US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20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3FBED-93F7-C05A-58B8-3E132E56F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Mineola EDC Revenues FY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CC6F9-6427-149A-A4CD-7796D81A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EFBAEB1-E9ED-A532-B1DF-8112B7CA16D7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81725" y="2560638"/>
          <a:ext cx="4718050" cy="3309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C140A87-EF70-9C4C-328E-0B29E3E9DE3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Received donation from Mineola Industrial Commission for $137,704.08. The Mineola Industrial Commission earmarked the funds for Economic Development. This is a one-time donation as the organization dissolved.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792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E0B8D1-FF0E-2910-3B72-617632308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anchor="b">
            <a:normAutofit/>
          </a:bodyPr>
          <a:lstStyle/>
          <a:p>
            <a:r>
              <a:rPr lang="en-US" sz="2800">
                <a:solidFill>
                  <a:srgbClr val="262626"/>
                </a:solidFill>
              </a:rPr>
              <a:t>Mineola EDC Revenue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C7E9EF-7515-EE7C-BDF1-046E87F5760D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929141" y="2430471"/>
            <a:ext cx="2835464" cy="3552039"/>
          </a:xfrm>
        </p:spPr>
        <p:txBody>
          <a:bodyPr>
            <a:normAutofit/>
          </a:bodyPr>
          <a:lstStyle/>
          <a:p>
            <a:r>
              <a:rPr lang="en-US" sz="1600" u="sng" dirty="0">
                <a:solidFill>
                  <a:srgbClr val="262626"/>
                </a:solidFill>
              </a:rPr>
              <a:t>By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62626"/>
                </a:solidFill>
              </a:rPr>
              <a:t>½ Cent Sales Tax	86%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62626"/>
                </a:solidFill>
              </a:rPr>
              <a:t>Interest Income 	2%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62626"/>
                </a:solidFill>
              </a:rPr>
              <a:t>Other Income	12%</a:t>
            </a: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5D2873-8EF6-2F9C-DB32-E302BC716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9630" y="6379383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9FD766A-1C02-441C-A5E7-BF3462A314C3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E58C655-D834-1453-7561-CABBFFCA00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879079"/>
              </p:ext>
            </p:extLst>
          </p:nvPr>
        </p:nvGraphicFramePr>
        <p:xfrm>
          <a:off x="5435910" y="609602"/>
          <a:ext cx="6098041" cy="5587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5861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1C7711F-3983-4AB1-AFDE-96F7C0651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9BC9D38-9241-4F71-9B45-73827299E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D302979-39A3-4421-821D-94D6E00B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8E001BA-C181-4F47-9ABC-DF4C85AB4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EF07F1E-BD52-4B06-A38E-BF29F8E28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68BE646-889B-49C2-95AF-90BAE5D29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4496F6D-A37A-BBDD-368F-3F07A8FA5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6508" y="982132"/>
            <a:ext cx="6270090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Mineola EDC</a:t>
            </a:r>
            <a:br>
              <a:rPr lang="en-US" dirty="0"/>
            </a:br>
            <a:r>
              <a:rPr lang="en-US" sz="3100" dirty="0"/>
              <a:t>Expenditures</a:t>
            </a:r>
            <a:br>
              <a:rPr lang="en-US" sz="3100" dirty="0"/>
            </a:br>
            <a:r>
              <a:rPr lang="en-US" sz="3100" dirty="0"/>
              <a:t>FY 2023</a:t>
            </a:r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3085476-B49E-49ED-87D2-1165E69D26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4" y="1092200"/>
            <a:ext cx="3059206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Graph on document with pen">
            <a:extLst>
              <a:ext uri="{FF2B5EF4-FFF2-40B4-BE49-F238E27FC236}">
                <a16:creationId xmlns:a16="http://schemas.microsoft.com/office/drawing/2014/main" id="{C17DC2DD-6A9B-647B-C4E6-1E1B9E3E61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951" r="28948" b="-2"/>
          <a:stretch/>
        </p:blipFill>
        <p:spPr>
          <a:xfrm>
            <a:off x="1412683" y="1410208"/>
            <a:ext cx="2433793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9BA5C68-DFCC-4101-8403-F96781CDD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26508" y="2400639"/>
            <a:ext cx="627008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Content Placeholder 19">
            <a:extLst>
              <a:ext uri="{FF2B5EF4-FFF2-40B4-BE49-F238E27FC236}">
                <a16:creationId xmlns:a16="http://schemas.microsoft.com/office/drawing/2014/main" id="{6AA1237F-B9E3-CC09-98B1-46CEDA91FA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7264820"/>
              </p:ext>
            </p:extLst>
          </p:nvPr>
        </p:nvGraphicFramePr>
        <p:xfrm>
          <a:off x="4636482" y="2556932"/>
          <a:ext cx="6260114" cy="331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DB63ED-1E87-376E-01F7-63A1F7E9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9FD766A-1C02-441C-A5E7-BF3462A314C3}" type="slidenum">
              <a:rPr lang="en-US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6517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31E658-4D2F-097A-6D1B-ACE7C7DEF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rgbClr val="262626"/>
                </a:solidFill>
              </a:rPr>
              <a:t>Mineola EDC Expenditures</a:t>
            </a: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1E2E3-9667-2330-982B-7EF5EF7FE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9630" y="6379383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9FD766A-1C02-441C-A5E7-BF3462A314C3}" type="slidenum">
              <a:rPr lang="en-US" smtClean="0"/>
              <a:pPr>
                <a:spcAft>
                  <a:spcPts val="600"/>
                </a:spcAft>
              </a:pPr>
              <a:t>27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5DEAB2A-E096-1E01-52FB-877859F3FF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067751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730074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D53543-4280-D4E0-3D17-66B4499F2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rgbClr val="262626"/>
                </a:solidFill>
              </a:rPr>
              <a:t>Mineola EDC Expenditures</a:t>
            </a: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9B4F7C-8BF6-DF76-A61B-0ABF4883A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9630" y="6379383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9FD766A-1C02-441C-A5E7-BF3462A314C3}" type="slidenum">
              <a:rPr lang="en-US" smtClean="0"/>
              <a:pPr>
                <a:spcAft>
                  <a:spcPts val="600"/>
                </a:spcAft>
              </a:pPr>
              <a:t>28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E07A2C9-51A5-BE77-847F-5AD3C234F0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099128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84627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5224A92-B71D-4244-9CEE-E80F9BD118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69A319-3937-4297-B7D8-6745097B9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85" y="487353"/>
            <a:ext cx="11218182" cy="588329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3FDFE78-2422-40CD-BC53-9E0C459C9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76" y="609600"/>
            <a:ext cx="109728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6CFFE0-9555-78AB-7BEE-0E0365D13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4625172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MEDC Cash Balance History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97E302E-4D34-42E4-94A8-4FC0AF572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DB421A-155A-8E50-915A-8098BFBFB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9FD766A-1C02-441C-A5E7-BF3462A314C3}" type="slidenum">
              <a:rPr lang="en-US">
                <a:solidFill>
                  <a:srgbClr val="000000"/>
                </a:solidFill>
              </a:rPr>
              <a:pPr>
                <a:spcAft>
                  <a:spcPts val="600"/>
                </a:spcAft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49CF9EF-3D31-0609-F99C-87748C26EE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570090"/>
              </p:ext>
            </p:extLst>
          </p:nvPr>
        </p:nvGraphicFramePr>
        <p:xfrm>
          <a:off x="1391056" y="1391055"/>
          <a:ext cx="5272392" cy="3959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70676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>
                <a:solidFill>
                  <a:srgbClr val="262626"/>
                </a:solidFill>
              </a:rPr>
              <a:t>General Fund Revenue</a:t>
            </a:r>
            <a:br>
              <a:rPr lang="en-US" sz="2200">
                <a:solidFill>
                  <a:srgbClr val="262626"/>
                </a:solidFill>
              </a:rPr>
            </a:br>
            <a:r>
              <a:rPr lang="en-US" sz="2200">
                <a:solidFill>
                  <a:srgbClr val="262626"/>
                </a:solidFill>
              </a:rPr>
              <a:t>Actual to Budget</a:t>
            </a:r>
            <a:br>
              <a:rPr lang="en-US" sz="2200">
                <a:solidFill>
                  <a:srgbClr val="262626"/>
                </a:solidFill>
              </a:rPr>
            </a:br>
            <a:r>
              <a:rPr lang="en-US" sz="2200">
                <a:solidFill>
                  <a:srgbClr val="262626"/>
                </a:solidFill>
              </a:rPr>
              <a:t>4th Quarter FY 23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9141" y="2430471"/>
            <a:ext cx="2835464" cy="35520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</a:rPr>
              <a:t>Total Budget 		$5,920,510.01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dirty="0">
                <a:solidFill>
                  <a:srgbClr val="262626"/>
                </a:solidFill>
              </a:rPr>
              <a:t>Total Actual		$6,058,176.40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dirty="0">
              <a:solidFill>
                <a:srgbClr val="262626"/>
              </a:solidFill>
            </a:endParaRP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b="1" i="1" dirty="0">
                <a:solidFill>
                  <a:srgbClr val="262626"/>
                </a:solidFill>
              </a:rPr>
              <a:t>Variance (+/-)		+$137,666.39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b="1" i="1" dirty="0">
                <a:solidFill>
                  <a:srgbClr val="262626"/>
                </a:solidFill>
              </a:rPr>
              <a:t>102% of Budget</a:t>
            </a:r>
            <a:endParaRPr lang="en-US" dirty="0">
              <a:solidFill>
                <a:srgbClr val="262626"/>
              </a:solidFill>
            </a:endParaRPr>
          </a:p>
        </p:txBody>
      </p: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49630" y="6379383"/>
            <a:ext cx="542697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9FD766A-1C02-441C-A5E7-BF3462A314C3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22" name="Content Placeholder 21">
            <a:extLst>
              <a:ext uri="{FF2B5EF4-FFF2-40B4-BE49-F238E27FC236}">
                <a16:creationId xmlns:a16="http://schemas.microsoft.com/office/drawing/2014/main" id="{5681A525-1FD6-72D1-3C32-124EF8553E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3094940"/>
              </p:ext>
            </p:extLst>
          </p:nvPr>
        </p:nvGraphicFramePr>
        <p:xfrm>
          <a:off x="5435910" y="609602"/>
          <a:ext cx="6098041" cy="5587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95034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D56E41F-B8E0-4D18-B554-FD40260DE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DB31E17-E562-4F82-98D0-858C8412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8BF3B07-5EF6-4E5B-834E-C1398DB60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DDA1859-D108-4C60-B38B-C85485AB3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498EA77-084B-43CC-B94D-566F1D8E1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9B16D3F-47E8-419E-9C4E-ED6FC918F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Cash Balances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3E937B9-07EE-456A-A31C-41A8866E2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D2308B7-2829-44DD-B213-27EEBDED1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endParaRPr lang="en-US">
              <a:solidFill>
                <a:srgbClr val="262626"/>
              </a:solidFill>
            </a:endParaRPr>
          </a:p>
          <a:p>
            <a:pPr marL="0" indent="0">
              <a:buNone/>
            </a:pPr>
            <a:endParaRPr lang="en-US">
              <a:solidFill>
                <a:srgbClr val="26262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9FD766A-1C02-441C-A5E7-BF3462A314C3}" type="slidenum">
              <a:rPr lang="en-US">
                <a:solidFill>
                  <a:srgbClr val="000000"/>
                </a:solidFill>
              </a:rPr>
              <a:pPr>
                <a:spcAft>
                  <a:spcPts val="600"/>
                </a:spcAft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6327158"/>
              </p:ext>
            </p:extLst>
          </p:nvPr>
        </p:nvGraphicFramePr>
        <p:xfrm>
          <a:off x="1412683" y="1410208"/>
          <a:ext cx="5278777" cy="3858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C2FC622-5681-4941-B9FF-9A751DE9CE1B}"/>
              </a:ext>
            </a:extLst>
          </p:cNvPr>
          <p:cNvSpPr txBox="1"/>
          <p:nvPr/>
        </p:nvSpPr>
        <p:spPr>
          <a:xfrm>
            <a:off x="7575721" y="2737534"/>
            <a:ext cx="29894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Total city funds including bond funds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City is invested in </a:t>
            </a:r>
            <a:r>
              <a:rPr lang="en-US" sz="2000" dirty="0" err="1"/>
              <a:t>TexPool</a:t>
            </a:r>
            <a:r>
              <a:rPr lang="en-US" sz="2000" dirty="0"/>
              <a:t>, Logic, Certificates of Deposit and Money Market accounts</a:t>
            </a:r>
          </a:p>
        </p:txBody>
      </p:sp>
    </p:spTree>
    <p:extLst>
      <p:ext uri="{BB962C8B-B14F-4D97-AF65-F5344CB8AC3E}">
        <p14:creationId xmlns:p14="http://schemas.microsoft.com/office/powerpoint/2010/main" val="35929038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7DEDD00-5E71-418B-9C3C-9B71B0182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08AA894-60A7-4A09-919E-54EF7C3EC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4680684-9D82-4E2B-9E9A-778390DA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28899EB-8201-46DC-A208-67136E6BA1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8681DBB-DB5A-40DF-8333-C7E1C945B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011B0C-FFA0-24C7-9794-81F6CBEF0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Interest Earned per Fiscal Year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C1D6BB-A826-C144-0BA9-9991249B3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9FD766A-1C02-441C-A5E7-BF3462A314C3}" type="slidenum">
              <a:rPr lang="en-US">
                <a:solidFill>
                  <a:srgbClr val="000000"/>
                </a:solidFill>
              </a:rPr>
              <a:pPr>
                <a:spcAft>
                  <a:spcPts val="600"/>
                </a:spcAft>
              </a:pPr>
              <a:t>31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308618"/>
              </p:ext>
            </p:extLst>
          </p:nvPr>
        </p:nvGraphicFramePr>
        <p:xfrm>
          <a:off x="1295401" y="2675822"/>
          <a:ext cx="9601197" cy="298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529645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940525"/>
            <a:ext cx="3718455" cy="948751"/>
          </a:xfrm>
        </p:spPr>
        <p:txBody>
          <a:bodyPr/>
          <a:lstStyle/>
          <a:p>
            <a:r>
              <a:rPr lang="en-US" dirty="0"/>
              <a:t>Total Debt Service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4"/>
            <a:ext cx="3718455" cy="2844274"/>
          </a:xfrm>
        </p:spPr>
        <p:txBody>
          <a:bodyPr>
            <a:normAutofit/>
          </a:bodyPr>
          <a:lstStyle/>
          <a:p>
            <a:r>
              <a:rPr lang="en-US" dirty="0"/>
              <a:t>Total Outstanding Debt at the end of FY 2023-2024</a:t>
            </a:r>
          </a:p>
          <a:p>
            <a:r>
              <a:rPr lang="en-US" b="1" dirty="0"/>
              <a:t>$23,808,839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Water &amp; Sewer		$14,932,183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Sales Tax (MEDC) 		$5,385,150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/>
              <a:t>I&amp;S (Property Tax) 	$3,491,506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Final Payment 2042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D766A-1C02-441C-A5E7-BF3462A314C3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824851"/>
              </p:ext>
            </p:extLst>
          </p:nvPr>
        </p:nvGraphicFramePr>
        <p:xfrm>
          <a:off x="5418138" y="982663"/>
          <a:ext cx="5470525" cy="489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84617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70B745-698D-4411-77FA-9C46F16E7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Debt Service Payment History</a:t>
            </a: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A7417-57BF-28B3-D143-13DCD82B6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9630" y="6379383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9FD766A-1C02-441C-A5E7-BF3462A314C3}" type="slidenum">
              <a:rPr lang="en-US" smtClean="0"/>
              <a:pPr>
                <a:spcAft>
                  <a:spcPts val="600"/>
                </a:spcAft>
              </a:pPr>
              <a:t>33</a:t>
            </a:fld>
            <a:endParaRPr lang="en-US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0000000-0008-0000-0100-000004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9523219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58759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rgbClr val="262626"/>
                </a:solidFill>
              </a:rPr>
              <a:t>Total Debt Service</a:t>
            </a:r>
            <a:br>
              <a:rPr lang="en-US" sz="4100">
                <a:solidFill>
                  <a:srgbClr val="262626"/>
                </a:solidFill>
              </a:rPr>
            </a:br>
            <a:r>
              <a:rPr lang="en-US" sz="4100">
                <a:solidFill>
                  <a:srgbClr val="262626"/>
                </a:solidFill>
              </a:rPr>
              <a:t>per Repayment Source</a:t>
            </a:r>
            <a:br>
              <a:rPr lang="en-US" sz="4100">
                <a:solidFill>
                  <a:srgbClr val="262626"/>
                </a:solidFill>
              </a:rPr>
            </a:br>
            <a:r>
              <a:rPr lang="en-US" sz="4100">
                <a:solidFill>
                  <a:srgbClr val="262626"/>
                </a:solidFill>
              </a:rPr>
              <a:t>FY 2023</a:t>
            </a:r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49630" y="6379383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9FD766A-1C02-441C-A5E7-BF3462A314C3}" type="slidenum">
              <a:rPr lang="en-US" smtClean="0"/>
              <a:pPr>
                <a:spcAft>
                  <a:spcPts val="600"/>
                </a:spcAft>
              </a:pPr>
              <a:t>34</a:t>
            </a:fld>
            <a:endParaRPr lang="en-US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544864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70452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>
                <a:solidFill>
                  <a:srgbClr val="262626"/>
                </a:solidFill>
              </a:rPr>
              <a:t>General Fund Revenue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929141" y="2430471"/>
            <a:ext cx="2835464" cy="35520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buFont typeface="Arial"/>
              <a:buChar char="•"/>
            </a:pPr>
            <a:r>
              <a:rPr lang="en-US" sz="1800" u="sng">
                <a:solidFill>
                  <a:srgbClr val="262626"/>
                </a:solidFill>
              </a:rPr>
              <a:t>By Source</a:t>
            </a:r>
          </a:p>
          <a:p>
            <a:pPr algn="l">
              <a:buFont typeface="Arial"/>
              <a:buChar char="•"/>
            </a:pPr>
            <a:r>
              <a:rPr lang="en-US" sz="1800">
                <a:solidFill>
                  <a:srgbClr val="262626"/>
                </a:solidFill>
              </a:rPr>
              <a:t>Property Tax 26% </a:t>
            </a:r>
          </a:p>
          <a:p>
            <a:pPr algn="l">
              <a:buFont typeface="Arial"/>
              <a:buChar char="•"/>
            </a:pPr>
            <a:r>
              <a:rPr lang="en-US" sz="1800">
                <a:solidFill>
                  <a:srgbClr val="262626"/>
                </a:solidFill>
              </a:rPr>
              <a:t>Sales Tax 34%</a:t>
            </a:r>
          </a:p>
          <a:p>
            <a:pPr algn="l">
              <a:buFont typeface="Arial"/>
              <a:buChar char="•"/>
            </a:pPr>
            <a:r>
              <a:rPr lang="en-US" sz="1800">
                <a:solidFill>
                  <a:srgbClr val="262626"/>
                </a:solidFill>
              </a:rPr>
              <a:t>All Others 40%</a:t>
            </a:r>
          </a:p>
        </p:txBody>
      </p:sp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54F30F2-C601-4646-5FBF-AD3B18191E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435910" y="1032863"/>
            <a:ext cx="6098041" cy="474122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49630" y="6379383"/>
            <a:ext cx="542697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9FD766A-1C02-441C-A5E7-BF3462A314C3}" type="slidenum">
              <a:rPr lang="en-US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47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anchor="b">
            <a:normAutofit/>
          </a:bodyPr>
          <a:lstStyle/>
          <a:p>
            <a:r>
              <a:rPr lang="en-US" sz="2800">
                <a:solidFill>
                  <a:srgbClr val="262626"/>
                </a:solidFill>
              </a:rPr>
              <a:t>Property Tax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929141" y="2430471"/>
            <a:ext cx="2835464" cy="3552039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262626"/>
                </a:solidFill>
              </a:rPr>
              <a:t>$1,623,982.95 (O&amp;M) &amp; $295,545.66 (I&amp;S)</a:t>
            </a:r>
          </a:p>
          <a:p>
            <a:r>
              <a:rPr lang="en-US" sz="1800" dirty="0">
                <a:solidFill>
                  <a:srgbClr val="262626"/>
                </a:solidFill>
              </a:rPr>
              <a:t>19% Increase over last year</a:t>
            </a:r>
          </a:p>
          <a:p>
            <a:r>
              <a:rPr lang="en-US" sz="1800" dirty="0">
                <a:solidFill>
                  <a:srgbClr val="262626"/>
                </a:solidFill>
              </a:rPr>
              <a:t>119% of Total Budget</a:t>
            </a:r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49630" y="6379383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9FD766A-1C02-441C-A5E7-BF3462A314C3}" type="slidenum">
              <a:rPr lang="en-US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1597592"/>
              </p:ext>
            </p:extLst>
          </p:nvPr>
        </p:nvGraphicFramePr>
        <p:xfrm>
          <a:off x="5435910" y="609602"/>
          <a:ext cx="6098041" cy="5587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40031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ED56E41F-B8E0-4D18-B554-FD40260DE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DB31E17-E562-4F82-98D0-858C8412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8BF3B07-5EF6-4E5B-834E-C1398DB60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DDA1859-D108-4C60-B38B-C85485AB3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E498EA77-084B-43CC-B94D-566F1D8E1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99B16D3F-47E8-419E-9C4E-ED6FC918F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262626"/>
                </a:solidFill>
              </a:rPr>
              <a:t>Sales Tax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3E937B9-07EE-456A-A31C-41A8866E2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D2308B7-2829-44DD-B213-27EEBDED1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half" idx="4294967295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262626"/>
                </a:solidFill>
              </a:rPr>
              <a:t>Sales Tax Year End 6.8% over last year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262626"/>
                </a:solidFill>
              </a:rPr>
              <a:t>Budgeted 5% increase over Prior Year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262626"/>
                </a:solidFill>
              </a:rPr>
              <a:t>FY 2023 Actual		$3,068,701.03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262626"/>
                </a:solidFill>
              </a:rPr>
              <a:t>FY 2023 Budget		$2,846,646.00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262626"/>
                </a:solidFill>
              </a:rPr>
              <a:t>Variance (+/-)	     		+$195,855.80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9FD766A-1C02-441C-A5E7-BF3462A314C3}" type="slidenum">
              <a:rPr lang="en-US">
                <a:solidFill>
                  <a:srgbClr val="000000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A50D9965-3BCB-F9BC-28D9-D66239F942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2238701"/>
              </p:ext>
            </p:extLst>
          </p:nvPr>
        </p:nvGraphicFramePr>
        <p:xfrm>
          <a:off x="1412683" y="1410208"/>
          <a:ext cx="5278777" cy="3858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803029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434DCA8-BC57-40AE-94D7-754460957E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93A23A1-FB7B-4C57-8240-0B6015C11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28937"/>
            <a:ext cx="12188825" cy="685621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43CA6E1-DE85-4998-B1CA-2B617EDF6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744" y="671208"/>
            <a:ext cx="10937716" cy="5551283"/>
          </a:xfrm>
          <a:prstGeom prst="rect">
            <a:avLst/>
          </a:prstGeom>
          <a:noFill/>
          <a:ln w="22225" cap="flat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D162A3C-D7A8-4B2A-94B1-73192CBC5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9184" y="3174136"/>
            <a:ext cx="777240" cy="6064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B8F1012-6DEE-4829-9F32-620A71109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1437976" y="3174136"/>
            <a:ext cx="777240" cy="6064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20357-BED8-D8D6-6FFB-48C274958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3901" y="5871720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9FD766A-1C02-441C-A5E7-BF3462A314C3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14A880F-9D1E-6EAD-AE0C-8B5E060CCE8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96888642"/>
              </p:ext>
            </p:extLst>
          </p:nvPr>
        </p:nvGraphicFramePr>
        <p:xfrm>
          <a:off x="1133780" y="1149305"/>
          <a:ext cx="9905528" cy="4615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61693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C93797FD-7F0A-483E-966E-7FE88F8D8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4299858-315B-4242-A342-32FD05E4D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783D501-1479-4FE1-A62C-B9C862498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53C2CCF-3504-410A-A978-9BCC7D29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44AA77E-0BD7-413F-9123-2CDF296BA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DB3BAEE-5BE4-4B17-A2DA-B334759C4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CEB9789B-7036-3D05-785D-475C53AD70C1}"/>
              </a:ext>
            </a:extLst>
          </p:cNvPr>
          <p:cNvSpPr txBox="1">
            <a:spLocks/>
          </p:cNvSpPr>
          <p:nvPr/>
        </p:nvSpPr>
        <p:spPr>
          <a:xfrm>
            <a:off x="1295402" y="982132"/>
            <a:ext cx="9601196" cy="1303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100">
                <a:solidFill>
                  <a:srgbClr val="262626"/>
                </a:solidFill>
              </a:rPr>
              <a:t>General Fund Expenditures</a:t>
            </a:r>
            <a:br>
              <a:rPr lang="en-US" sz="4100">
                <a:solidFill>
                  <a:srgbClr val="262626"/>
                </a:solidFill>
              </a:rPr>
            </a:br>
            <a:r>
              <a:rPr lang="en-US" sz="4100">
                <a:solidFill>
                  <a:srgbClr val="262626"/>
                </a:solidFill>
              </a:rPr>
              <a:t>4th Quarter FY 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59FD766A-1C02-441C-A5E7-BF3462A314C3}" type="slidenum">
              <a:rPr lang="en-US" b="0" i="0" kern="120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pPr defTabSz="457200">
                <a:spcAft>
                  <a:spcPts val="600"/>
                </a:spcAft>
              </a:pPr>
              <a:t>8</a:t>
            </a:fld>
            <a:endParaRPr lang="en-US" b="0" i="0" kern="120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TextBox 10">
            <a:extLst>
              <a:ext uri="{FF2B5EF4-FFF2-40B4-BE49-F238E27FC236}">
                <a16:creationId xmlns:a16="http://schemas.microsoft.com/office/drawing/2014/main" id="{D58CB562-619D-31E3-5337-BD37793109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334168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72601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rgbClr val="262626"/>
                </a:solidFill>
              </a:rPr>
              <a:t>General Fund Expenditures</a:t>
            </a:r>
            <a:endParaRPr lang="en-US" sz="3400" dirty="0">
              <a:solidFill>
                <a:srgbClr val="262626"/>
              </a:solidFill>
            </a:endParaRPr>
          </a:p>
        </p:txBody>
      </p: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49630" y="6379383"/>
            <a:ext cx="542697" cy="2794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9FD766A-1C02-441C-A5E7-BF3462A314C3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93C2B61-C69E-C679-1F7D-90801E5CC9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9840409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070288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4318</TotalTime>
  <Words>738</Words>
  <Application>Microsoft Office PowerPoint</Application>
  <PresentationFormat>Widescreen</PresentationFormat>
  <Paragraphs>183</Paragraphs>
  <Slides>34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Garamond</vt:lpstr>
      <vt:lpstr>Organic</vt:lpstr>
      <vt:lpstr>City of Mineola</vt:lpstr>
      <vt:lpstr>General Fund Revenue Actual to Budget 4th Quarter FY 23</vt:lpstr>
      <vt:lpstr>General Fund Revenue Actual to Budget 4th Quarter FY 23</vt:lpstr>
      <vt:lpstr>General Fund Revenue</vt:lpstr>
      <vt:lpstr>Property Tax</vt:lpstr>
      <vt:lpstr>Sales Tax</vt:lpstr>
      <vt:lpstr>PowerPoint Presentation</vt:lpstr>
      <vt:lpstr>PowerPoint Presentation</vt:lpstr>
      <vt:lpstr>General Fund Expenditures</vt:lpstr>
      <vt:lpstr>General Fund Expenditures</vt:lpstr>
      <vt:lpstr>General Fund Revenue &amp; Expense</vt:lpstr>
      <vt:lpstr>General Fund Revenue &amp; Expense</vt:lpstr>
      <vt:lpstr>General Fund Cash Balance  Five Year Comparison</vt:lpstr>
      <vt:lpstr>Water Fund Revenue Actual to Budget 4th Quarter FY 23</vt:lpstr>
      <vt:lpstr>Water Fund Revenue Actual to Budget 4th Quarter FY 23</vt:lpstr>
      <vt:lpstr>Water Fund Revenue</vt:lpstr>
      <vt:lpstr>PowerPoint Presentation</vt:lpstr>
      <vt:lpstr>Water Fund Expenditures</vt:lpstr>
      <vt:lpstr>Water Fund Expenditures</vt:lpstr>
      <vt:lpstr>Water Fund Revenue &amp; Expense</vt:lpstr>
      <vt:lpstr>Water Fund Revenue &amp; Expense</vt:lpstr>
      <vt:lpstr>Water Fund Cash Balance Five Year Comparison</vt:lpstr>
      <vt:lpstr>Mineola EDC Revenues FY 2023</vt:lpstr>
      <vt:lpstr>Mineola EDC Revenues FY 2023</vt:lpstr>
      <vt:lpstr>Mineola EDC Revenue</vt:lpstr>
      <vt:lpstr>Mineola EDC Expenditures FY 2023</vt:lpstr>
      <vt:lpstr>Mineola EDC Expenditures</vt:lpstr>
      <vt:lpstr>Mineola EDC Expenditures</vt:lpstr>
      <vt:lpstr>MEDC Cash Balance History</vt:lpstr>
      <vt:lpstr>Cash Balances</vt:lpstr>
      <vt:lpstr>Interest Earned per Fiscal Year</vt:lpstr>
      <vt:lpstr>Total Debt Service</vt:lpstr>
      <vt:lpstr>Debt Service Payment History</vt:lpstr>
      <vt:lpstr>Total Debt Service per Repayment Source FY 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Mineola</dc:title>
  <dc:creator>CIndy Karch</dc:creator>
  <cp:lastModifiedBy>Cindy Karch</cp:lastModifiedBy>
  <cp:revision>209</cp:revision>
  <cp:lastPrinted>2023-10-13T16:00:16Z</cp:lastPrinted>
  <dcterms:created xsi:type="dcterms:W3CDTF">2017-01-03T16:59:01Z</dcterms:created>
  <dcterms:modified xsi:type="dcterms:W3CDTF">2023-10-18T21:41:27Z</dcterms:modified>
</cp:coreProperties>
</file>